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4" r:id="rId1"/>
  </p:sldMasterIdLst>
  <p:notesMasterIdLst>
    <p:notesMasterId r:id="rId62"/>
  </p:notesMasterIdLst>
  <p:handoutMasterIdLst>
    <p:handoutMasterId r:id="rId63"/>
  </p:handoutMasterIdLst>
  <p:sldIdLst>
    <p:sldId id="330" r:id="rId2"/>
    <p:sldId id="275" r:id="rId3"/>
    <p:sldId id="287" r:id="rId4"/>
    <p:sldId id="277" r:id="rId5"/>
    <p:sldId id="332" r:id="rId6"/>
    <p:sldId id="288" r:id="rId7"/>
    <p:sldId id="336" r:id="rId8"/>
    <p:sldId id="278" r:id="rId9"/>
    <p:sldId id="365" r:id="rId10"/>
    <p:sldId id="289" r:id="rId11"/>
    <p:sldId id="377" r:id="rId12"/>
    <p:sldId id="366" r:id="rId13"/>
    <p:sldId id="279" r:id="rId14"/>
    <p:sldId id="290" r:id="rId15"/>
    <p:sldId id="367" r:id="rId16"/>
    <p:sldId id="294" r:id="rId17"/>
    <p:sldId id="293" r:id="rId18"/>
    <p:sldId id="295" r:id="rId19"/>
    <p:sldId id="296" r:id="rId20"/>
    <p:sldId id="280" r:id="rId21"/>
    <p:sldId id="349" r:id="rId22"/>
    <p:sldId id="343" r:id="rId23"/>
    <p:sldId id="350" r:id="rId24"/>
    <p:sldId id="339" r:id="rId25"/>
    <p:sldId id="335" r:id="rId26"/>
    <p:sldId id="344" r:id="rId27"/>
    <p:sldId id="345" r:id="rId28"/>
    <p:sldId id="298" r:id="rId29"/>
    <p:sldId id="302" r:id="rId30"/>
    <p:sldId id="329" r:id="rId31"/>
    <p:sldId id="351" r:id="rId32"/>
    <p:sldId id="368" r:id="rId33"/>
    <p:sldId id="369" r:id="rId34"/>
    <p:sldId id="282" r:id="rId35"/>
    <p:sldId id="370" r:id="rId36"/>
    <p:sldId id="333" r:id="rId37"/>
    <p:sldId id="352" r:id="rId38"/>
    <p:sldId id="353" r:id="rId39"/>
    <p:sldId id="305" r:id="rId40"/>
    <p:sldId id="306" r:id="rId41"/>
    <p:sldId id="371" r:id="rId42"/>
    <p:sldId id="307" r:id="rId43"/>
    <p:sldId id="310" r:id="rId44"/>
    <p:sldId id="354" r:id="rId45"/>
    <p:sldId id="313" r:id="rId46"/>
    <p:sldId id="355" r:id="rId47"/>
    <p:sldId id="356" r:id="rId48"/>
    <p:sldId id="372" r:id="rId49"/>
    <p:sldId id="357" r:id="rId50"/>
    <p:sldId id="358" r:id="rId51"/>
    <p:sldId id="359" r:id="rId52"/>
    <p:sldId id="286" r:id="rId53"/>
    <p:sldId id="374" r:id="rId54"/>
    <p:sldId id="373" r:id="rId55"/>
    <p:sldId id="342" r:id="rId56"/>
    <p:sldId id="361" r:id="rId57"/>
    <p:sldId id="301" r:id="rId58"/>
    <p:sldId id="360" r:id="rId59"/>
    <p:sldId id="375" r:id="rId60"/>
    <p:sldId id="331" r:id="rId61"/>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17"/>
    <p:restoredTop sz="94667"/>
  </p:normalViewPr>
  <p:slideViewPr>
    <p:cSldViewPr snapToGrid="0">
      <p:cViewPr varScale="1">
        <p:scale>
          <a:sx n="110" d="100"/>
          <a:sy n="110" d="100"/>
        </p:scale>
        <p:origin x="768" y="4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0041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42979D8-D279-4F81-8D96-576A16CDE274}"/>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B14EC126-86A2-4EFB-B04B-99231C6B4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AE28D529-1073-4615-9C35-6D7E43A25A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7E548C-774C-4A0A-B49B-D7561E8DC014}"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32771" name="Rectangle 2">
            <a:extLst>
              <a:ext uri="{FF2B5EF4-FFF2-40B4-BE49-F238E27FC236}">
                <a16:creationId xmlns:a16="http://schemas.microsoft.com/office/drawing/2014/main" id="{61D0FB5B-1D70-4814-9519-570E54CA96EA}"/>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2DE796A1-E6DA-46E5-BEF3-64070886DF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FE56B275-0BAF-4D11-8861-A6AD21BD7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D51DE52-A2FA-4DD9-8778-F3F9593F4483}"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34819" name="Rectangle 2">
            <a:extLst>
              <a:ext uri="{FF2B5EF4-FFF2-40B4-BE49-F238E27FC236}">
                <a16:creationId xmlns:a16="http://schemas.microsoft.com/office/drawing/2014/main" id="{7A31EF38-9D9C-4353-9BE3-64660DFC1B08}"/>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BC6D288B-294C-425D-B18E-3E0F65AD6C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507351B-D712-437E-98E7-F662A74309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2DF0B5-6DB1-40E4-9D70-8430FC6C4E9F}"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8FC88A25-20C1-4AB0-93D3-5CD9170E7C71}"/>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88BD605D-FC05-4B6D-A985-DA551A53D5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445F60E8-26A3-44B1-86D8-9C36811F53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96AA71C-5868-45F1-8571-E62C9C187BD1}"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40963" name="Rectangle 2">
            <a:extLst>
              <a:ext uri="{FF2B5EF4-FFF2-40B4-BE49-F238E27FC236}">
                <a16:creationId xmlns:a16="http://schemas.microsoft.com/office/drawing/2014/main" id="{95B0F2F1-AA3B-4D59-8C21-560A66CEF442}"/>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5FBCF461-AEF4-401D-A191-C0EBC12EA3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B33BAED9-5B7F-401E-8726-45B92938F1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4DCFB8B-285E-42B0-B046-73E0330D4A8F}"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43011" name="Rectangle 2">
            <a:extLst>
              <a:ext uri="{FF2B5EF4-FFF2-40B4-BE49-F238E27FC236}">
                <a16:creationId xmlns:a16="http://schemas.microsoft.com/office/drawing/2014/main" id="{0B657D37-F8DF-4FB6-8D67-D127E38E375D}"/>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C019F071-D51D-4D64-A7F6-5CFAF4BF22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7894F0F2-FD38-4F50-86A3-9FE80E8C35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33BCA-48B6-413D-B8C9-5493EE24D4C3}"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59395" name="Rectangle 2">
            <a:extLst>
              <a:ext uri="{FF2B5EF4-FFF2-40B4-BE49-F238E27FC236}">
                <a16:creationId xmlns:a16="http://schemas.microsoft.com/office/drawing/2014/main" id="{9A027089-8C5B-48CD-83C9-82E7AC69E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791160DD-71A0-4AAF-853F-F6A1ACFA1B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CB2C34C3-250A-468E-9851-CC70D79D96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633955B-1D85-408C-9962-CCCFD1FD963F}"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61443" name="Rectangle 2">
            <a:extLst>
              <a:ext uri="{FF2B5EF4-FFF2-40B4-BE49-F238E27FC236}">
                <a16:creationId xmlns:a16="http://schemas.microsoft.com/office/drawing/2014/main" id="{1D1DE534-1DD7-4472-AA58-C1DE0867DFF1}"/>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8FC13BC3-8933-45F1-9859-967FA4C5C9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704E6CA-49C0-4A2A-AEC1-BB04B55A48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7158379-05CF-4CC2-AD21-075AE5A4BA6F}"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63491" name="Rectangle 2">
            <a:extLst>
              <a:ext uri="{FF2B5EF4-FFF2-40B4-BE49-F238E27FC236}">
                <a16:creationId xmlns:a16="http://schemas.microsoft.com/office/drawing/2014/main" id="{64E6DB56-0C3E-477D-B270-81C5BEB648E4}"/>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4A9C3227-4B51-4748-9D4A-8F77C8BB86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67783A79-83B8-4D49-BBC2-5D548B427C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D8928C3-9072-42C2-A825-768E263084C4}"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65539" name="Rectangle 2">
            <a:extLst>
              <a:ext uri="{FF2B5EF4-FFF2-40B4-BE49-F238E27FC236}">
                <a16:creationId xmlns:a16="http://schemas.microsoft.com/office/drawing/2014/main" id="{0DB4D94A-E0FC-49E4-83E5-A10A268ED595}"/>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95357CA5-7158-4580-8BAB-76FAF59084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1F9D4368-2D5B-44CF-9769-7950A1E38A6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1D9A8E8-F4EA-46C2-B927-AF9B295CD51A}" type="slidenum">
              <a:rPr lang="en-US" altLang="en-US">
                <a:latin typeface="Times New Roman" panose="02020603050405020304" pitchFamily="18" charset="0"/>
              </a:rPr>
              <a:pPr/>
              <a:t>34</a:t>
            </a:fld>
            <a:endParaRPr lang="en-US" altLang="en-US">
              <a:latin typeface="Times New Roman" panose="02020603050405020304" pitchFamily="18" charset="0"/>
            </a:endParaRPr>
          </a:p>
        </p:txBody>
      </p:sp>
      <p:sp>
        <p:nvSpPr>
          <p:cNvPr id="69635" name="Rectangle 2">
            <a:extLst>
              <a:ext uri="{FF2B5EF4-FFF2-40B4-BE49-F238E27FC236}">
                <a16:creationId xmlns:a16="http://schemas.microsoft.com/office/drawing/2014/main" id="{84751EBF-BF03-4EB3-AC59-8937FFC05BA1}"/>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363753AF-4080-4D90-93A4-E186735701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35</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37</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42</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49</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51</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52</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54</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57</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4E9377DB-301A-432B-896E-B411521787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BCF9BC1-3B73-458F-8E78-3016D7399B9A}"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9" name="Rectangle 2">
            <a:extLst>
              <a:ext uri="{FF2B5EF4-FFF2-40B4-BE49-F238E27FC236}">
                <a16:creationId xmlns:a16="http://schemas.microsoft.com/office/drawing/2014/main" id="{391F4615-F5F9-4EB9-B78C-EB9FE2EAD4E8}"/>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EF9DFDBA-3559-40A7-BFB4-DC81E20F7A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58</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59</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60</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B596B35-4CD3-4163-AF7F-24933E1BA8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743B5A6-DAB1-4C28-92DE-EA01C365D9F5}"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16387" name="Rectangle 2">
            <a:extLst>
              <a:ext uri="{FF2B5EF4-FFF2-40B4-BE49-F238E27FC236}">
                <a16:creationId xmlns:a16="http://schemas.microsoft.com/office/drawing/2014/main" id="{C9E165D1-8C08-4127-8C5B-7DE96DC7594F}"/>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50D7D365-DEDC-42FE-8651-B0FD5E85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6479304-D0E3-440A-A086-9BB2C9CFACC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C6656675-4F11-44EE-82F1-FC6523A165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cstate="hqprint">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userDrawn="1"/>
        </p:nvSpPr>
        <p:spPr bwMode="auto">
          <a:xfrm>
            <a:off x="4256146" y="6613525"/>
            <a:ext cx="447558"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cstate="hqprint">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900238"/>
            <a:ext cx="8458200" cy="1143000"/>
          </a:xfrm>
          <a:noFill/>
        </p:spPr>
        <p:txBody>
          <a:bodyPr/>
          <a:lstStyle/>
          <a:p>
            <a:pPr eaLnBrk="1" hangingPunct="1"/>
            <a:r>
              <a:rPr lang="en-US" altLang="en-US" dirty="0"/>
              <a:t>Chapter 2:  Operating-System Services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a:t>User Operating System Interface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dirty="0"/>
              <a:t>User-friendly </a:t>
            </a:r>
            <a:r>
              <a:rPr lang="en-US" altLang="en-US" b="1" dirty="0">
                <a:solidFill>
                  <a:srgbClr val="006699"/>
                </a:solidFill>
                <a:latin typeface="+mj-lt"/>
              </a:rPr>
              <a:t>desktop</a:t>
            </a:r>
            <a:r>
              <a:rPr lang="en-US" altLang="en-US" dirty="0"/>
              <a:t> metaphor interface</a:t>
            </a:r>
          </a:p>
          <a:p>
            <a:pPr lvl="1"/>
            <a:r>
              <a:rPr lang="en-US" altLang="en-US" dirty="0"/>
              <a:t>Usually mouse, keyboard, and monitor</a:t>
            </a:r>
          </a:p>
          <a:p>
            <a:pPr lvl="1"/>
            <a:r>
              <a:rPr lang="en-US" altLang="en-US" b="1" dirty="0">
                <a:solidFill>
                  <a:srgbClr val="006699"/>
                </a:solidFill>
                <a:latin typeface="+mj-lt"/>
              </a:rPr>
              <a:t>Icons</a:t>
            </a:r>
            <a:r>
              <a:rPr lang="en-US" altLang="en-US" dirty="0"/>
              <a:t> represent files, programs, actions, </a:t>
            </a:r>
            <a:r>
              <a:rPr lang="en-US" altLang="en-US" dirty="0" err="1"/>
              <a:t>etc</a:t>
            </a:r>
            <a:endParaRPr lang="en-US" altLang="en-US" dirty="0"/>
          </a:p>
          <a:p>
            <a:pPr lvl="1"/>
            <a:r>
              <a:rPr lang="en-US" altLang="en-US" dirty="0"/>
              <a:t>Various mouse buttons over objects in the interface cause various actions (provide information, options, execute function, open directory (known as a </a:t>
            </a:r>
            <a:r>
              <a:rPr lang="en-US" altLang="en-US" b="1" dirty="0">
                <a:solidFill>
                  <a:srgbClr val="006699"/>
                </a:solidFill>
                <a:latin typeface="+mj-lt"/>
              </a:rPr>
              <a:t>folder</a:t>
            </a:r>
            <a:r>
              <a:rPr lang="en-US" altLang="en-US" dirty="0"/>
              <a:t>)</a:t>
            </a:r>
          </a:p>
          <a:p>
            <a:pPr lvl="1"/>
            <a:r>
              <a:rPr lang="en-US" altLang="en-US" dirty="0"/>
              <a:t>Invented at Xerox PARC</a:t>
            </a:r>
          </a:p>
          <a:p>
            <a:r>
              <a:rPr lang="en-US" altLang="en-US" dirty="0"/>
              <a:t>Many systems now include both CLI and GUI interfaces</a:t>
            </a:r>
          </a:p>
          <a:p>
            <a:pPr lvl="1"/>
            <a:r>
              <a:rPr lang="en-US" altLang="en-US" dirty="0"/>
              <a:t>Microsoft Windows is GUI with CLI </a:t>
            </a:r>
            <a:r>
              <a:rPr lang="ja-JP" altLang="en-US" dirty="0"/>
              <a:t>“</a:t>
            </a:r>
            <a:r>
              <a:rPr lang="en-US" altLang="ja-JP" dirty="0"/>
              <a:t>command</a:t>
            </a:r>
            <a:r>
              <a:rPr lang="ja-JP" altLang="en-US" dirty="0"/>
              <a:t>”</a:t>
            </a:r>
            <a:r>
              <a:rPr lang="en-US" altLang="ja-JP" dirty="0"/>
              <a:t> shell</a:t>
            </a:r>
          </a:p>
          <a:p>
            <a:pPr lvl="1"/>
            <a:r>
              <a:rPr lang="en-US" altLang="en-US" dirty="0"/>
              <a:t>Apple Mac OS X is </a:t>
            </a:r>
            <a:r>
              <a:rPr lang="ja-JP" altLang="en-US" dirty="0"/>
              <a:t>“</a:t>
            </a:r>
            <a:r>
              <a:rPr lang="en-US" altLang="ja-JP" dirty="0"/>
              <a:t>Aqua</a:t>
            </a:r>
            <a:r>
              <a:rPr lang="ja-JP" altLang="en-US" dirty="0"/>
              <a:t>”</a:t>
            </a:r>
            <a:r>
              <a:rPr lang="en-US" altLang="ja-JP" dirty="0"/>
              <a:t> GUI interface with UNIX kernel underneath and shells available</a:t>
            </a:r>
          </a:p>
          <a:p>
            <a:pPr lvl="1"/>
            <a:r>
              <a:rPr lang="en-US" altLang="en-US" dirty="0"/>
              <a:t>Unix and Linux have CLI with optional GUI interfaces (CDE, KDE, GNOME)</a:t>
            </a:r>
          </a:p>
          <a:p>
            <a:pPr lvl="1"/>
            <a:endParaRPr lang="en-US"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dirty="0"/>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defRPr/>
            </a:pPr>
            <a:r>
              <a:rPr lang="en-US" dirty="0">
                <a:ea typeface="ＭＳ Ｐゴシック" charset="-128"/>
              </a:rPr>
              <a:t>Touchscreen devices require new interfaces</a:t>
            </a:r>
          </a:p>
          <a:p>
            <a:pPr lvl="1">
              <a:defRPr/>
            </a:pPr>
            <a:r>
              <a:rPr lang="en-US" sz="1600" dirty="0">
                <a:ea typeface="ＭＳ Ｐゴシック" charset="-128"/>
              </a:rPr>
              <a:t>Mouse not possible or not desired</a:t>
            </a:r>
          </a:p>
          <a:p>
            <a:pPr lvl="1">
              <a:defRPr/>
            </a:pPr>
            <a:r>
              <a:rPr lang="en-US" sz="1600" dirty="0">
                <a:ea typeface="ＭＳ Ｐゴシック" charset="-128"/>
              </a:rPr>
              <a:t>Actions and selection based on gestures</a:t>
            </a:r>
          </a:p>
          <a:p>
            <a:pPr lvl="1">
              <a:defRPr/>
            </a:pPr>
            <a:r>
              <a:rPr lang="en-US" sz="1600" dirty="0">
                <a:ea typeface="ＭＳ Ｐゴシック" charset="-128"/>
              </a:rPr>
              <a:t>Virtual keyboard for text entry</a:t>
            </a:r>
          </a:p>
          <a:p>
            <a:pPr>
              <a:defRPr/>
            </a:pPr>
            <a:r>
              <a:rPr lang="en-US" sz="16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3933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51A60BE-6FD2-4F4A-A1E6-2481BBFE0FAD}"/>
              </a:ext>
            </a:extLst>
          </p:cNvPr>
          <p:cNvSpPr>
            <a:spLocks noGrp="1" noChangeArrowheads="1"/>
          </p:cNvSpPr>
          <p:nvPr>
            <p:ph type="title"/>
          </p:nvPr>
        </p:nvSpPr>
        <p:spPr>
          <a:xfrm>
            <a:off x="457200" y="227013"/>
            <a:ext cx="8113713" cy="576262"/>
          </a:xfrm>
        </p:spPr>
        <p:txBody>
          <a:bodyPr/>
          <a:lstStyle/>
          <a:p>
            <a:pPr eaLnBrk="1" hangingPunct="1"/>
            <a:r>
              <a:rPr lang="en-US" altLang="en-US"/>
              <a:t>The Mac OS X GUI</a:t>
            </a:r>
          </a:p>
        </p:txBody>
      </p:sp>
      <p:pic>
        <p:nvPicPr>
          <p:cNvPr id="27651" name="Picture 2">
            <a:extLst>
              <a:ext uri="{FF2B5EF4-FFF2-40B4-BE49-F238E27FC236}">
                <a16:creationId xmlns:a16="http://schemas.microsoft.com/office/drawing/2014/main" id="{B0B2C641-FBF3-4549-BC82-4C37E0EC98FB}"/>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73088" y="1279525"/>
            <a:ext cx="8113712" cy="456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839788" y="1385888"/>
            <a:ext cx="7678737" cy="2646362"/>
          </a:xfrm>
        </p:spPr>
        <p:txBody>
          <a:bodyPr/>
          <a:lstStyle/>
          <a:p>
            <a:pPr>
              <a:lnSpc>
                <a:spcPct val="90000"/>
              </a:lnSpc>
            </a:pPr>
            <a:r>
              <a:rPr lang="en-US" altLang="en-US" dirty="0"/>
              <a:t>Programming interface to the services provided by the OS</a:t>
            </a:r>
            <a:endParaRPr lang="en-US" altLang="en-US" sz="800" dirty="0"/>
          </a:p>
          <a:p>
            <a:pPr>
              <a:lnSpc>
                <a:spcPct val="90000"/>
              </a:lnSpc>
            </a:pPr>
            <a:r>
              <a:rPr lang="en-US" altLang="en-US" dirty="0"/>
              <a:t>Typically written in a high-level language (C or C++)</a:t>
            </a:r>
            <a:endParaRPr lang="en-US" altLang="en-US" sz="800" dirty="0"/>
          </a:p>
          <a:p>
            <a:pPr>
              <a:lnSpc>
                <a:spcPct val="90000"/>
              </a:lnSpc>
            </a:pPr>
            <a:r>
              <a:rPr lang="en-US" altLang="en-US" dirty="0"/>
              <a:t>Mostly accessed by programs via a high-level </a:t>
            </a:r>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Programming</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solidFill>
                  <a:srgbClr val="000000"/>
                </a:solidFill>
              </a:rPr>
              <a:t>(</a:t>
            </a:r>
            <a:r>
              <a:rPr lang="en-US" altLang="en-US" b="1" dirty="0">
                <a:solidFill>
                  <a:srgbClr val="006699"/>
                </a:solidFill>
                <a:latin typeface="+mj-lt"/>
              </a:rPr>
              <a:t>API</a:t>
            </a:r>
            <a:r>
              <a:rPr lang="en-US" altLang="en-US" dirty="0">
                <a:solidFill>
                  <a:srgbClr val="000000"/>
                </a:solidFill>
              </a:rPr>
              <a:t>)</a:t>
            </a:r>
            <a:r>
              <a:rPr lang="en-US" altLang="en-US" dirty="0">
                <a:solidFill>
                  <a:srgbClr val="3366FF"/>
                </a:solidFill>
              </a:rPr>
              <a:t> </a:t>
            </a:r>
            <a:r>
              <a:rPr lang="en-US" altLang="en-US" dirty="0"/>
              <a:t>rather than direct system call use</a:t>
            </a:r>
            <a:endParaRPr lang="en-US" altLang="en-US" sz="800" dirty="0"/>
          </a:p>
          <a:p>
            <a:pPr>
              <a:lnSpc>
                <a:spcPct val="90000"/>
              </a:lnSpc>
            </a:pPr>
            <a:r>
              <a:rPr lang="en-US" altLang="en-US" dirty="0"/>
              <a:t>Three most common APIs are Win32 API for Windows, POSIX API for POSIX-based systems (including virtually all versions of UNIX, Linux, and Mac OS X), and Java API for the Java virtual machine (JVM)</a:t>
            </a:r>
          </a:p>
        </p:txBody>
      </p:sp>
      <p:sp>
        <p:nvSpPr>
          <p:cNvPr id="15364" name="Rectangle 4">
            <a:extLst>
              <a:ext uri="{FF2B5EF4-FFF2-40B4-BE49-F238E27FC236}">
                <a16:creationId xmlns:a16="http://schemas.microsoft.com/office/drawing/2014/main" id="{55144004-C2FB-40D0-9742-3DE46A26D5AF}"/>
              </a:ext>
            </a:extLst>
          </p:cNvPr>
          <p:cNvSpPr>
            <a:spLocks noChangeArrowheads="1"/>
          </p:cNvSpPr>
          <p:nvPr/>
        </p:nvSpPr>
        <p:spPr bwMode="auto">
          <a:xfrm>
            <a:off x="942975" y="3624263"/>
            <a:ext cx="7181850" cy="590550"/>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90000"/>
              </a:lnSpc>
              <a:buFont typeface="Monotype Sorts" pitchFamily="2" charset="2"/>
              <a:buNone/>
              <a:defRPr/>
            </a:pPr>
            <a:r>
              <a:rPr kumimoji="1" lang="en-US" altLang="en-US" dirty="0">
                <a:latin typeface="+mn-lt"/>
              </a:rPr>
              <a:t>Note that the system-call names used throughout this text are generic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0C14F633-D8B3-443E-B572-5804D4ED778B}"/>
              </a:ext>
            </a:extLst>
          </p:cNvPr>
          <p:cNvSpPr>
            <a:spLocks noGrp="1" noChangeArrowheads="1"/>
          </p:cNvSpPr>
          <p:nvPr>
            <p:ph type="title"/>
          </p:nvPr>
        </p:nvSpPr>
        <p:spPr>
          <a:xfrm>
            <a:off x="457200" y="214313"/>
            <a:ext cx="8077200" cy="576262"/>
          </a:xfrm>
        </p:spPr>
        <p:txBody>
          <a:bodyPr/>
          <a:lstStyle/>
          <a:p>
            <a:pPr eaLnBrk="1" hangingPunct="1"/>
            <a:r>
              <a:rPr lang="en-US" altLang="en-US"/>
              <a:t>Example of System Calls</a:t>
            </a:r>
          </a:p>
        </p:txBody>
      </p:sp>
      <p:sp>
        <p:nvSpPr>
          <p:cNvPr id="31747" name="Rectangle 5">
            <a:extLst>
              <a:ext uri="{FF2B5EF4-FFF2-40B4-BE49-F238E27FC236}">
                <a16:creationId xmlns:a16="http://schemas.microsoft.com/office/drawing/2014/main" id="{538ABAD4-459A-43EE-99FF-36E56E65895E}"/>
              </a:ext>
            </a:extLst>
          </p:cNvPr>
          <p:cNvSpPr>
            <a:spLocks noGrp="1" noChangeArrowheads="1"/>
          </p:cNvSpPr>
          <p:nvPr>
            <p:ph type="body" idx="1"/>
          </p:nvPr>
        </p:nvSpPr>
        <p:spPr>
          <a:xfrm>
            <a:off x="830263" y="1233488"/>
            <a:ext cx="7704137" cy="4530725"/>
          </a:xfrm>
        </p:spPr>
        <p:txBody>
          <a:bodyPr/>
          <a:lstStyle/>
          <a:p>
            <a:r>
              <a:rPr lang="en-US" altLang="en-US"/>
              <a:t>System call sequence to copy the contents of one file to another file</a:t>
            </a:r>
          </a:p>
        </p:txBody>
      </p:sp>
      <p:pic>
        <p:nvPicPr>
          <p:cNvPr id="31748" name="Picture 5">
            <a:extLst>
              <a:ext uri="{FF2B5EF4-FFF2-40B4-BE49-F238E27FC236}">
                <a16:creationId xmlns:a16="http://schemas.microsoft.com/office/drawing/2014/main" id="{AAE1048A-764C-48F0-A738-BA0A29DC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8913" y="1965325"/>
            <a:ext cx="5937250" cy="401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Line 6">
            <a:extLst>
              <a:ext uri="{FF2B5EF4-FFF2-40B4-BE49-F238E27FC236}">
                <a16:creationId xmlns:a16="http://schemas.microsoft.com/office/drawing/2014/main" id="{829D7286-9D2A-4CC2-99A2-293356FA0EDF}"/>
              </a:ext>
            </a:extLst>
          </p:cNvPr>
          <p:cNvSpPr>
            <a:spLocks noChangeShapeType="1"/>
          </p:cNvSpPr>
          <p:nvPr/>
        </p:nvSpPr>
        <p:spPr bwMode="auto">
          <a:xfrm>
            <a:off x="7358063" y="2022475"/>
            <a:ext cx="0" cy="420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31750" name="Line 7">
            <a:extLst>
              <a:ext uri="{FF2B5EF4-FFF2-40B4-BE49-F238E27FC236}">
                <a16:creationId xmlns:a16="http://schemas.microsoft.com/office/drawing/2014/main" id="{C5566A3B-AF3E-428A-96FC-E638B347721C}"/>
              </a:ext>
            </a:extLst>
          </p:cNvPr>
          <p:cNvSpPr>
            <a:spLocks noChangeShapeType="1"/>
          </p:cNvSpPr>
          <p:nvPr/>
        </p:nvSpPr>
        <p:spPr bwMode="auto">
          <a:xfrm>
            <a:off x="1503363" y="2012950"/>
            <a:ext cx="0" cy="430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C84E76C4-FCC0-48D3-9013-1569EF2B2703}"/>
              </a:ext>
            </a:extLst>
          </p:cNvPr>
          <p:cNvSpPr>
            <a:spLocks noGrp="1" noChangeArrowheads="1"/>
          </p:cNvSpPr>
          <p:nvPr>
            <p:ph type="title"/>
          </p:nvPr>
        </p:nvSpPr>
        <p:spPr>
          <a:xfrm>
            <a:off x="457200" y="220663"/>
            <a:ext cx="8042275" cy="576262"/>
          </a:xfrm>
        </p:spPr>
        <p:txBody>
          <a:bodyPr/>
          <a:lstStyle/>
          <a:p>
            <a:pPr eaLnBrk="1" hangingPunct="1"/>
            <a:r>
              <a:rPr lang="en-US" altLang="en-US"/>
              <a:t>Example of Standard API</a:t>
            </a:r>
          </a:p>
        </p:txBody>
      </p:sp>
      <p:pic>
        <p:nvPicPr>
          <p:cNvPr id="33795" name="Picture 2">
            <a:extLst>
              <a:ext uri="{FF2B5EF4-FFF2-40B4-BE49-F238E27FC236}">
                <a16:creationId xmlns:a16="http://schemas.microsoft.com/office/drawing/2014/main" id="{03F4BF88-895B-4F86-8811-FEB2E93B9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9913" y="984250"/>
            <a:ext cx="5276850" cy="538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830263" y="1233488"/>
            <a:ext cx="7632700" cy="4530725"/>
          </a:xfrm>
        </p:spPr>
        <p:txBody>
          <a:bodyPr/>
          <a:lstStyle/>
          <a:p>
            <a:r>
              <a:rPr lang="en-US" altLang="en-US" dirty="0"/>
              <a:t>Typically, a number is  associated with each system call</a:t>
            </a:r>
          </a:p>
          <a:p>
            <a:pPr lvl="1"/>
            <a:r>
              <a:rPr lang="en-US" altLang="en-US" b="1" dirty="0">
                <a:solidFill>
                  <a:srgbClr val="006699"/>
                </a:solidFill>
                <a:latin typeface="+mj-lt"/>
              </a:rPr>
              <a:t>System-call</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maintains a table indexed according to these numbers</a:t>
            </a:r>
            <a:endParaRPr lang="en-US" altLang="en-US" sz="800" dirty="0"/>
          </a:p>
          <a:p>
            <a:r>
              <a:rPr lang="en-US" altLang="en-US" dirty="0"/>
              <a:t>The system call interface invokes  the intended system call in OS kernel and returns status of the system call and any return values</a:t>
            </a:r>
            <a:endParaRPr lang="en-US" altLang="en-US" sz="800" dirty="0"/>
          </a:p>
          <a:p>
            <a:r>
              <a:rPr lang="en-US" altLang="en-US" dirty="0"/>
              <a:t>The caller need know nothing about how the system call is implemented</a:t>
            </a:r>
          </a:p>
          <a:p>
            <a:pPr lvl="1"/>
            <a:r>
              <a:rPr lang="en-US" altLang="en-US" dirty="0"/>
              <a:t>Just needs to obey API and understand what OS will do as a result call</a:t>
            </a:r>
          </a:p>
          <a:p>
            <a:pPr lvl="1"/>
            <a:r>
              <a:rPr lang="en-US" altLang="en-US" dirty="0"/>
              <a:t>Most details of  OS interface hidden from programmer by API  </a:t>
            </a:r>
          </a:p>
          <a:p>
            <a:pPr lvl="2"/>
            <a:r>
              <a:rPr lang="en-US" altLang="en-US" dirty="0"/>
              <a:t>Managed by run-time support library (set of functions built into libraries included with compiler)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1699CD33-3BF1-41C4-ABEC-D6F4D3F643A9}"/>
              </a:ext>
            </a:extLst>
          </p:cNvPr>
          <p:cNvSpPr>
            <a:spLocks noGrp="1" noChangeArrowheads="1"/>
          </p:cNvSpPr>
          <p:nvPr>
            <p:ph type="title"/>
          </p:nvPr>
        </p:nvSpPr>
        <p:spPr>
          <a:xfrm>
            <a:off x="920750" y="211138"/>
            <a:ext cx="7840663" cy="576262"/>
          </a:xfrm>
        </p:spPr>
        <p:txBody>
          <a:bodyPr/>
          <a:lstStyle/>
          <a:p>
            <a:pPr eaLnBrk="1" hangingPunct="1"/>
            <a:r>
              <a:rPr lang="en-US" altLang="en-US"/>
              <a:t>API – System Call – OS Relationship</a:t>
            </a:r>
          </a:p>
        </p:txBody>
      </p:sp>
      <p:pic>
        <p:nvPicPr>
          <p:cNvPr id="37891" name="Picture 2">
            <a:extLst>
              <a:ext uri="{FF2B5EF4-FFF2-40B4-BE49-F238E27FC236}">
                <a16:creationId xmlns:a16="http://schemas.microsoft.com/office/drawing/2014/main" id="{B2409951-BBCF-4A1C-8570-76F67408B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1217613"/>
            <a:ext cx="7559675" cy="461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4E227535-43B6-4813-B8B2-3BC580705F91}"/>
              </a:ext>
            </a:extLst>
          </p:cNvPr>
          <p:cNvSpPr>
            <a:spLocks noGrp="1" noChangeArrowheads="1"/>
          </p:cNvSpPr>
          <p:nvPr>
            <p:ph type="title"/>
          </p:nvPr>
        </p:nvSpPr>
        <p:spPr>
          <a:xfrm>
            <a:off x="879475" y="217488"/>
            <a:ext cx="7704138" cy="576262"/>
          </a:xfrm>
        </p:spPr>
        <p:txBody>
          <a:bodyPr/>
          <a:lstStyle/>
          <a:p>
            <a:pPr eaLnBrk="1" hangingPunct="1"/>
            <a:r>
              <a:rPr lang="en-US" altLang="en-US"/>
              <a:t>System Call Parameter Passing</a:t>
            </a:r>
          </a:p>
        </p:txBody>
      </p:sp>
      <p:sp>
        <p:nvSpPr>
          <p:cNvPr id="39939" name="Rectangle 3">
            <a:extLst>
              <a:ext uri="{FF2B5EF4-FFF2-40B4-BE49-F238E27FC236}">
                <a16:creationId xmlns:a16="http://schemas.microsoft.com/office/drawing/2014/main" id="{4769B199-F416-4325-B349-7CDA49598C2F}"/>
              </a:ext>
            </a:extLst>
          </p:cNvPr>
          <p:cNvSpPr>
            <a:spLocks noGrp="1" noChangeArrowheads="1"/>
          </p:cNvSpPr>
          <p:nvPr>
            <p:ph type="body" idx="1"/>
          </p:nvPr>
        </p:nvSpPr>
        <p:spPr>
          <a:xfrm>
            <a:off x="806450" y="1233488"/>
            <a:ext cx="7704138" cy="4530725"/>
          </a:xfrm>
        </p:spPr>
        <p:txBody>
          <a:bodyPr/>
          <a:lstStyle/>
          <a:p>
            <a:pPr>
              <a:lnSpc>
                <a:spcPct val="90000"/>
              </a:lnSpc>
            </a:pPr>
            <a:r>
              <a:rPr lang="en-US" altLang="en-US" dirty="0"/>
              <a:t>Often, more information is required than simply identity of desired system call</a:t>
            </a:r>
          </a:p>
          <a:p>
            <a:pPr lvl="1">
              <a:lnSpc>
                <a:spcPct val="90000"/>
              </a:lnSpc>
            </a:pPr>
            <a:r>
              <a:rPr lang="en-US" altLang="en-US" dirty="0"/>
              <a:t>Exact type and amount of information vary according to OS and call</a:t>
            </a:r>
            <a:endParaRPr lang="en-US" altLang="en-US" sz="900" dirty="0"/>
          </a:p>
          <a:p>
            <a:pPr>
              <a:lnSpc>
                <a:spcPct val="90000"/>
              </a:lnSpc>
            </a:pPr>
            <a:r>
              <a:rPr lang="en-US" altLang="en-US" dirty="0"/>
              <a:t>Three general methods used to pass parameters to the OS</a:t>
            </a:r>
          </a:p>
          <a:p>
            <a:pPr lvl="1">
              <a:lnSpc>
                <a:spcPct val="90000"/>
              </a:lnSpc>
            </a:pPr>
            <a:r>
              <a:rPr lang="en-US" altLang="en-US" dirty="0"/>
              <a:t>Simplest:  pass the parameters in registers</a:t>
            </a:r>
          </a:p>
          <a:p>
            <a:pPr lvl="2">
              <a:lnSpc>
                <a:spcPct val="90000"/>
              </a:lnSpc>
            </a:pPr>
            <a:r>
              <a:rPr lang="en-US" altLang="en-US" dirty="0"/>
              <a:t> In some cases, may be more parameters than registers</a:t>
            </a:r>
          </a:p>
          <a:p>
            <a:pPr lvl="1">
              <a:lnSpc>
                <a:spcPct val="90000"/>
              </a:lnSpc>
            </a:pPr>
            <a:r>
              <a:rPr lang="en-US" altLang="en-US" dirty="0"/>
              <a:t>Parameters stored in a block</a:t>
            </a:r>
            <a:r>
              <a:rPr lang="en-US" altLang="en-US" i="1" dirty="0"/>
              <a:t>, </a:t>
            </a:r>
            <a:r>
              <a:rPr lang="en-US" altLang="en-US" dirty="0"/>
              <a:t>or table, in memory, and address of block passed as a parameter in a register </a:t>
            </a:r>
          </a:p>
          <a:p>
            <a:pPr lvl="2">
              <a:lnSpc>
                <a:spcPct val="90000"/>
              </a:lnSpc>
            </a:pPr>
            <a:r>
              <a:rPr lang="en-US" altLang="en-US" dirty="0"/>
              <a:t>This approach taken by Linux and Solaris</a:t>
            </a:r>
          </a:p>
          <a:p>
            <a:pPr lvl="1">
              <a:lnSpc>
                <a:spcPct val="90000"/>
              </a:lnSpc>
            </a:pPr>
            <a:r>
              <a:rPr lang="en-US" altLang="en-US" dirty="0"/>
              <a:t>Parameters placed, or </a:t>
            </a:r>
            <a:r>
              <a:rPr lang="en-US" altLang="en-US" b="1" dirty="0">
                <a:solidFill>
                  <a:srgbClr val="006699"/>
                </a:solidFill>
                <a:latin typeface="+mj-lt"/>
              </a:rPr>
              <a:t>pushed</a:t>
            </a:r>
            <a:r>
              <a:rPr lang="en-US" altLang="en-US" i="1" dirty="0"/>
              <a:t>, </a:t>
            </a:r>
            <a:r>
              <a:rPr lang="en-US" altLang="en-US" dirty="0"/>
              <a:t>onto the </a:t>
            </a:r>
            <a:r>
              <a:rPr lang="en-US" altLang="en-US" b="1" dirty="0">
                <a:solidFill>
                  <a:srgbClr val="006699"/>
                </a:solidFill>
                <a:latin typeface="+mj-lt"/>
              </a:rPr>
              <a:t>stack</a:t>
            </a:r>
            <a:r>
              <a:rPr lang="en-US" altLang="en-US" i="1" dirty="0"/>
              <a:t> </a:t>
            </a:r>
            <a:r>
              <a:rPr lang="en-US" altLang="en-US" dirty="0"/>
              <a:t>by the program and </a:t>
            </a:r>
            <a:r>
              <a:rPr lang="en-US" altLang="en-US" b="1" dirty="0">
                <a:solidFill>
                  <a:srgbClr val="006699"/>
                </a:solidFill>
                <a:latin typeface="+mj-lt"/>
              </a:rPr>
              <a:t>popped</a:t>
            </a:r>
            <a:r>
              <a:rPr lang="en-US" altLang="en-US" i="1" dirty="0"/>
              <a:t> </a:t>
            </a:r>
            <a:r>
              <a:rPr lang="en-US" altLang="en-US" dirty="0"/>
              <a:t>off the stack by the operating system</a:t>
            </a:r>
          </a:p>
          <a:p>
            <a:pPr lvl="1">
              <a:lnSpc>
                <a:spcPct val="90000"/>
              </a:lnSpc>
            </a:pPr>
            <a:r>
              <a:rPr lang="en-US" altLang="en-US" dirty="0"/>
              <a:t>Block and stack methods do not limit the number or length of parameters being passed</a:t>
            </a:r>
          </a:p>
          <a:p>
            <a:pPr lvl="1">
              <a:lnSpc>
                <a:spcPct val="90000"/>
              </a:lnSpc>
            </a:pPr>
            <a:endParaRPr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91C706E-593F-465E-8A89-60A10A2A9377}"/>
              </a:ext>
            </a:extLst>
          </p:cNvPr>
          <p:cNvSpPr>
            <a:spLocks noGrp="1" noChangeArrowheads="1"/>
          </p:cNvSpPr>
          <p:nvPr>
            <p:ph type="title"/>
          </p:nvPr>
        </p:nvSpPr>
        <p:spPr>
          <a:xfrm>
            <a:off x="457200" y="207963"/>
            <a:ext cx="8089900" cy="576262"/>
          </a:xfrm>
        </p:spPr>
        <p:txBody>
          <a:bodyPr/>
          <a:lstStyle/>
          <a:p>
            <a:pPr eaLnBrk="1" hangingPunct="1"/>
            <a:r>
              <a:rPr lang="en-US" altLang="en-US"/>
              <a:t>Parameter Passing via Table</a:t>
            </a:r>
          </a:p>
        </p:txBody>
      </p:sp>
      <p:pic>
        <p:nvPicPr>
          <p:cNvPr id="41987" name="Picture 2">
            <a:extLst>
              <a:ext uri="{FF2B5EF4-FFF2-40B4-BE49-F238E27FC236}">
                <a16:creationId xmlns:a16="http://schemas.microsoft.com/office/drawing/2014/main" id="{DF782059-8E55-48AA-A75F-C88C61777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3" y="1643063"/>
            <a:ext cx="7831137" cy="411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1094707" y="130231"/>
            <a:ext cx="8066088" cy="576262"/>
          </a:xfrm>
        </p:spPr>
        <p:txBody>
          <a:bodyPr/>
          <a:lstStyle/>
          <a:p>
            <a:pPr eaLnBrk="1" hangingPunct="1"/>
            <a:r>
              <a:rPr lang="en-US" altLang="en-US" sz="3000"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854075" y="1141468"/>
            <a:ext cx="7618413" cy="4530725"/>
          </a:xfrm>
        </p:spPr>
        <p:txBody>
          <a:bodyPr/>
          <a:lstStyle/>
          <a:p>
            <a:r>
              <a:rPr lang="en-US" altLang="en-US" dirty="0"/>
              <a:t>Operating System Services</a:t>
            </a:r>
          </a:p>
          <a:p>
            <a:r>
              <a:rPr lang="en-US" altLang="en-US" dirty="0"/>
              <a:t>User and Operating System-Interface</a:t>
            </a:r>
          </a:p>
          <a:p>
            <a:r>
              <a:rPr lang="en-US" altLang="en-US" dirty="0"/>
              <a:t>System Calls</a:t>
            </a:r>
          </a:p>
          <a:p>
            <a:r>
              <a:rPr lang="en-US" altLang="en-US" dirty="0"/>
              <a:t>System Services</a:t>
            </a:r>
          </a:p>
          <a:p>
            <a:r>
              <a:rPr lang="en-US" altLang="en-US" dirty="0"/>
              <a:t>Linkers and Loaders</a:t>
            </a:r>
          </a:p>
          <a:p>
            <a:r>
              <a:rPr lang="en-US" altLang="en-US" dirty="0"/>
              <a:t>Why Applications are Operating System Specific</a:t>
            </a:r>
          </a:p>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a:p>
            <a:endParaRPr lang="en-US" altLang="en-US" dirty="0"/>
          </a:p>
          <a:p>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r>
              <a:rPr lang="en-US" altLang="en-US" dirty="0"/>
              <a:t>Process control</a:t>
            </a:r>
          </a:p>
          <a:p>
            <a:pPr lvl="1"/>
            <a:r>
              <a:rPr lang="en-US" altLang="en-US" dirty="0"/>
              <a:t>create process, terminate process</a:t>
            </a:r>
          </a:p>
          <a:p>
            <a:pPr lvl="1"/>
            <a:r>
              <a:rPr lang="en-US" altLang="en-US" dirty="0"/>
              <a:t>end, abort</a:t>
            </a:r>
          </a:p>
          <a:p>
            <a:pPr lvl="1"/>
            <a:r>
              <a:rPr lang="en-US" altLang="en-US" dirty="0"/>
              <a:t>load, execute</a:t>
            </a:r>
          </a:p>
          <a:p>
            <a:pPr lvl="1"/>
            <a:r>
              <a:rPr lang="en-US" altLang="en-US" dirty="0"/>
              <a:t>get process attributes, set process attributes</a:t>
            </a:r>
          </a:p>
          <a:p>
            <a:pPr lvl="1"/>
            <a:r>
              <a:rPr lang="en-US" altLang="en-US" dirty="0"/>
              <a:t>wait for time</a:t>
            </a:r>
          </a:p>
          <a:p>
            <a:pPr lvl="1"/>
            <a:r>
              <a:rPr lang="en-US" altLang="en-US" dirty="0"/>
              <a:t>wait event, signal event</a:t>
            </a:r>
          </a:p>
          <a:p>
            <a:pPr lvl="1"/>
            <a:r>
              <a:rPr lang="en-US" altLang="en-US" dirty="0"/>
              <a:t>allocate and free memory</a:t>
            </a:r>
          </a:p>
          <a:p>
            <a:pPr lvl="1"/>
            <a:r>
              <a:rPr lang="en-US" altLang="en-US" dirty="0"/>
              <a:t>Dump memory if error</a:t>
            </a:r>
          </a:p>
          <a:p>
            <a:pPr lvl="1"/>
            <a:r>
              <a:rPr lang="en-US" altLang="en-US" b="1" dirty="0">
                <a:solidFill>
                  <a:srgbClr val="006699"/>
                </a:solidFill>
                <a:latin typeface="+mj-lt"/>
              </a:rPr>
              <a:t>Debugger</a:t>
            </a:r>
            <a:r>
              <a:rPr lang="en-US" altLang="en-US" dirty="0"/>
              <a:t> for determining </a:t>
            </a:r>
            <a:r>
              <a:rPr lang="en-US" altLang="en-US" b="1" dirty="0">
                <a:solidFill>
                  <a:srgbClr val="006699"/>
                </a:solidFill>
                <a:latin typeface="+mj-lt"/>
              </a:rPr>
              <a:t>bugs</a:t>
            </a:r>
            <a:r>
              <a:rPr lang="en-US" altLang="en-US" b="1" dirty="0">
                <a:solidFill>
                  <a:srgbClr val="3366FF"/>
                </a:solidFill>
              </a:rPr>
              <a:t>, </a:t>
            </a:r>
            <a:r>
              <a:rPr lang="en-US" altLang="en-US" b="1" dirty="0">
                <a:solidFill>
                  <a:srgbClr val="006699"/>
                </a:solidFill>
                <a:latin typeface="+mj-lt"/>
              </a:rPr>
              <a:t>single</a:t>
            </a:r>
            <a:r>
              <a:rPr lang="en-US" altLang="en-US" b="1" dirty="0">
                <a:solidFill>
                  <a:srgbClr val="3366FF"/>
                </a:solidFill>
              </a:rPr>
              <a:t> </a:t>
            </a:r>
            <a:r>
              <a:rPr lang="en-US" altLang="en-US" b="1" dirty="0">
                <a:solidFill>
                  <a:srgbClr val="006699"/>
                </a:solidFill>
                <a:latin typeface="+mj-lt"/>
              </a:rPr>
              <a:t>step</a:t>
            </a:r>
            <a:r>
              <a:rPr lang="en-US" altLang="en-US" b="1" dirty="0">
                <a:solidFill>
                  <a:srgbClr val="3366FF"/>
                </a:solidFill>
              </a:rPr>
              <a:t> </a:t>
            </a:r>
            <a:r>
              <a:rPr lang="en-US" altLang="en-US" dirty="0"/>
              <a:t>execution</a:t>
            </a:r>
          </a:p>
          <a:p>
            <a:pPr lvl="1"/>
            <a:r>
              <a:rPr lang="en-US" altLang="en-US" b="1" dirty="0">
                <a:solidFill>
                  <a:srgbClr val="006699"/>
                </a:solidFill>
                <a:latin typeface="+mj-lt"/>
              </a:rPr>
              <a:t>Locks</a:t>
            </a:r>
            <a:r>
              <a:rPr lang="en-US" altLang="en-US" dirty="0"/>
              <a:t> for managing access to shared data between processes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a:t>File management</a:t>
            </a:r>
          </a:p>
          <a:p>
            <a:pPr lvl="1"/>
            <a:r>
              <a:rPr lang="en-US" altLang="en-US"/>
              <a:t>create file, delete file</a:t>
            </a:r>
          </a:p>
          <a:p>
            <a:pPr lvl="1"/>
            <a:r>
              <a:rPr lang="en-US" altLang="en-US"/>
              <a:t>open, close file</a:t>
            </a:r>
          </a:p>
          <a:p>
            <a:pPr lvl="1"/>
            <a:r>
              <a:rPr lang="en-US" altLang="en-US"/>
              <a:t>read, write, reposition</a:t>
            </a:r>
          </a:p>
          <a:p>
            <a:pPr lvl="1"/>
            <a:r>
              <a:rPr lang="en-US" altLang="en-US"/>
              <a:t>get and set file attributes</a:t>
            </a:r>
          </a:p>
          <a:p>
            <a:r>
              <a:rPr lang="en-US" altLang="en-US"/>
              <a:t>Device management</a:t>
            </a:r>
          </a:p>
          <a:p>
            <a:pPr lvl="1"/>
            <a:r>
              <a:rPr lang="en-US" altLang="en-US"/>
              <a:t>request device, release device</a:t>
            </a:r>
          </a:p>
          <a:p>
            <a:pPr lvl="1"/>
            <a:r>
              <a:rPr lang="en-US" altLang="en-US"/>
              <a:t>read, write, reposition</a:t>
            </a:r>
          </a:p>
          <a:p>
            <a:pPr lvl="1"/>
            <a:r>
              <a:rPr lang="en-US" altLang="en-US"/>
              <a:t>get device attributes, set device attributes</a:t>
            </a:r>
          </a:p>
          <a:p>
            <a:pPr lvl="1"/>
            <a:r>
              <a:rPr lang="en-US" altLang="en-US"/>
              <a:t>logically attach or detach devices</a:t>
            </a:r>
          </a:p>
          <a:p>
            <a:pPr lvl="1"/>
            <a:endParaRPr lang="en-US" altLang="en-US"/>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a:t>Types of System Calls (Cont.)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dirty="0"/>
              <a:t>Information maintenance</a:t>
            </a:r>
          </a:p>
          <a:p>
            <a:pPr lvl="1"/>
            <a:r>
              <a:rPr lang="en-US" altLang="en-US" dirty="0"/>
              <a:t>get time or date, set time or date</a:t>
            </a:r>
          </a:p>
          <a:p>
            <a:pPr lvl="1"/>
            <a:r>
              <a:rPr lang="en-US" altLang="en-US" dirty="0"/>
              <a:t>get system data, set system data</a:t>
            </a:r>
          </a:p>
          <a:p>
            <a:pPr lvl="1"/>
            <a:r>
              <a:rPr lang="en-US" altLang="en-US" dirty="0"/>
              <a:t>get and set process, file, or device attributes</a:t>
            </a:r>
          </a:p>
          <a:p>
            <a:r>
              <a:rPr lang="en-US" altLang="en-US" dirty="0"/>
              <a:t>Communications</a:t>
            </a:r>
          </a:p>
          <a:p>
            <a:pPr lvl="1"/>
            <a:r>
              <a:rPr lang="en-US" altLang="en-US" dirty="0"/>
              <a:t>create, delete communication connection</a:t>
            </a:r>
          </a:p>
          <a:p>
            <a:pPr lvl="1"/>
            <a:r>
              <a:rPr lang="en-US" altLang="en-US" dirty="0"/>
              <a:t>send, receive messages if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to </a:t>
            </a:r>
            <a:r>
              <a:rPr lang="en-US" altLang="en-US" b="1" dirty="0">
                <a:solidFill>
                  <a:srgbClr val="006699"/>
                </a:solidFill>
                <a:latin typeface="+mj-lt"/>
              </a:rPr>
              <a:t>host</a:t>
            </a:r>
            <a:r>
              <a:rPr lang="en-US" altLang="en-US" b="1" dirty="0">
                <a:solidFill>
                  <a:srgbClr val="3366FF"/>
                </a:solidFill>
              </a:rPr>
              <a:t> </a:t>
            </a:r>
            <a:r>
              <a:rPr lang="en-US" altLang="en-US" b="1" dirty="0">
                <a:solidFill>
                  <a:srgbClr val="006699"/>
                </a:solidFill>
                <a:latin typeface="+mj-lt"/>
              </a:rPr>
              <a:t>name</a:t>
            </a:r>
            <a:r>
              <a:rPr lang="en-US" altLang="en-US" dirty="0"/>
              <a:t> or </a:t>
            </a:r>
            <a:r>
              <a:rPr lang="en-US" altLang="en-US" b="1" dirty="0">
                <a:solidFill>
                  <a:srgbClr val="006699"/>
                </a:solidFill>
                <a:latin typeface="+mj-lt"/>
              </a:rPr>
              <a:t>process</a:t>
            </a:r>
            <a:r>
              <a:rPr lang="en-US" altLang="en-US" b="1" dirty="0">
                <a:solidFill>
                  <a:srgbClr val="3366FF"/>
                </a:solidFill>
              </a:rPr>
              <a:t> </a:t>
            </a:r>
            <a:r>
              <a:rPr lang="en-US" altLang="en-US" b="1" dirty="0">
                <a:solidFill>
                  <a:srgbClr val="006699"/>
                </a:solidFill>
                <a:latin typeface="+mj-lt"/>
              </a:rPr>
              <a:t>name</a:t>
            </a:r>
          </a:p>
          <a:p>
            <a:pPr lvl="2"/>
            <a:r>
              <a:rPr lang="en-US" altLang="en-US" dirty="0"/>
              <a:t>From</a:t>
            </a:r>
            <a:r>
              <a:rPr lang="en-US" altLang="en-US" b="1" dirty="0">
                <a:solidFill>
                  <a:srgbClr val="3366FF"/>
                </a:solidFill>
              </a:rPr>
              <a:t> </a:t>
            </a:r>
            <a:r>
              <a:rPr lang="en-US" altLang="en-US" b="1" dirty="0">
                <a:solidFill>
                  <a:srgbClr val="006699"/>
                </a:solidFill>
                <a:latin typeface="+mj-lt"/>
              </a:rPr>
              <a:t>client</a:t>
            </a:r>
            <a:r>
              <a:rPr lang="en-US" altLang="en-US" b="1" dirty="0">
                <a:solidFill>
                  <a:srgbClr val="3366FF"/>
                </a:solidFill>
              </a:rPr>
              <a:t> </a:t>
            </a:r>
            <a:r>
              <a:rPr lang="en-US" altLang="en-US" dirty="0"/>
              <a:t>to</a:t>
            </a:r>
            <a:r>
              <a:rPr lang="en-US" altLang="en-US" b="1" dirty="0">
                <a:solidFill>
                  <a:srgbClr val="3366FF"/>
                </a:solidFill>
              </a:rPr>
              <a:t> </a:t>
            </a:r>
            <a:r>
              <a:rPr lang="en-US" altLang="en-US" b="1" dirty="0">
                <a:solidFill>
                  <a:srgbClr val="006699"/>
                </a:solidFill>
                <a:latin typeface="+mj-lt"/>
              </a:rPr>
              <a:t>server</a:t>
            </a:r>
          </a:p>
          <a:p>
            <a:pPr lvl="1"/>
            <a:r>
              <a:rPr lang="en-US" altLang="en-US" b="1" dirty="0">
                <a:solidFill>
                  <a:srgbClr val="006699"/>
                </a:solidFill>
                <a:latin typeface="+mj-lt"/>
              </a:rPr>
              <a:t>Shared-memory</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create and gain access to memory regions</a:t>
            </a:r>
          </a:p>
          <a:p>
            <a:pPr lvl="1"/>
            <a:r>
              <a:rPr lang="en-US" altLang="en-US" dirty="0"/>
              <a:t>transfer status information</a:t>
            </a:r>
          </a:p>
          <a:p>
            <a:pPr lvl="1"/>
            <a:r>
              <a:rPr lang="en-US" altLang="en-US" dirty="0"/>
              <a:t>attach and detach remote devices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a:t>Protection</a:t>
            </a:r>
          </a:p>
          <a:p>
            <a:pPr lvl="1"/>
            <a:r>
              <a:rPr lang="en-US" altLang="en-US"/>
              <a:t>Control access to resources</a:t>
            </a:r>
          </a:p>
          <a:p>
            <a:pPr lvl="1"/>
            <a:r>
              <a:rPr lang="en-US" altLang="en-US"/>
              <a:t>Get and set permissions</a:t>
            </a:r>
          </a:p>
          <a:p>
            <a:pPr lvl="1"/>
            <a:r>
              <a:rPr lang="en-US" altLang="en-US"/>
              <a:t>Allow and deny user access</a:t>
            </a:r>
          </a:p>
          <a:p>
            <a:pPr lvl="1"/>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1351275" y="110535"/>
            <a:ext cx="7632700" cy="594371"/>
          </a:xfrm>
        </p:spPr>
        <p:txBody>
          <a:bodyPr/>
          <a:lstStyle/>
          <a:p>
            <a:pPr eaLnBrk="1" hangingPunct="1"/>
            <a:r>
              <a:rPr lang="en-US" altLang="en-US" sz="2600" dirty="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a:t>C program invoking printf()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9A476BD-0E04-4E34-92A4-16BA034F5126}"/>
              </a:ext>
            </a:extLst>
          </p:cNvPr>
          <p:cNvSpPr>
            <a:spLocks noGrp="1" noChangeArrowheads="1"/>
          </p:cNvSpPr>
          <p:nvPr>
            <p:ph type="title"/>
          </p:nvPr>
        </p:nvSpPr>
        <p:spPr>
          <a:xfrm>
            <a:off x="457200" y="215900"/>
            <a:ext cx="8062913" cy="576263"/>
          </a:xfrm>
        </p:spPr>
        <p:txBody>
          <a:bodyPr/>
          <a:lstStyle/>
          <a:p>
            <a:r>
              <a:rPr lang="en-US" altLang="en-US"/>
              <a:t>Example: Arduino</a:t>
            </a:r>
          </a:p>
        </p:txBody>
      </p:sp>
      <p:sp>
        <p:nvSpPr>
          <p:cNvPr id="56323" name="Content Placeholder 2">
            <a:extLst>
              <a:ext uri="{FF2B5EF4-FFF2-40B4-BE49-F238E27FC236}">
                <a16:creationId xmlns:a16="http://schemas.microsoft.com/office/drawing/2014/main" id="{1F501235-9681-4141-B622-1D7728DD9EB5}"/>
              </a:ext>
            </a:extLst>
          </p:cNvPr>
          <p:cNvSpPr>
            <a:spLocks noGrp="1" noChangeArrowheads="1"/>
          </p:cNvSpPr>
          <p:nvPr>
            <p:ph idx="1"/>
          </p:nvPr>
        </p:nvSpPr>
        <p:spPr>
          <a:xfrm>
            <a:off x="755650" y="1245997"/>
            <a:ext cx="3538538" cy="3880428"/>
          </a:xfrm>
        </p:spPr>
        <p:txBody>
          <a:bodyPr/>
          <a:lstStyle/>
          <a:p>
            <a:r>
              <a:rPr lang="en-US" altLang="en-US" dirty="0"/>
              <a:t>Single-tasking</a:t>
            </a:r>
          </a:p>
          <a:p>
            <a:r>
              <a:rPr lang="en-US" altLang="en-US" dirty="0"/>
              <a:t>No operating system</a:t>
            </a:r>
          </a:p>
          <a:p>
            <a:r>
              <a:rPr lang="en-US" altLang="en-US" dirty="0"/>
              <a:t>Programs (sketch) loaded via USB into flash memory</a:t>
            </a:r>
          </a:p>
          <a:p>
            <a:r>
              <a:rPr lang="en-US" altLang="en-US" dirty="0"/>
              <a:t>Single memory space</a:t>
            </a:r>
          </a:p>
          <a:p>
            <a:r>
              <a:rPr lang="en-US" altLang="en-US" dirty="0"/>
              <a:t>Boot loader loads program</a:t>
            </a:r>
          </a:p>
          <a:p>
            <a:r>
              <a:rPr lang="en-US" altLang="en-US" dirty="0"/>
              <a:t>Program exit -&gt; shell reloaded</a:t>
            </a:r>
          </a:p>
        </p:txBody>
      </p:sp>
      <p:sp>
        <p:nvSpPr>
          <p:cNvPr id="56324" name="Rectangle 5">
            <a:extLst>
              <a:ext uri="{FF2B5EF4-FFF2-40B4-BE49-F238E27FC236}">
                <a16:creationId xmlns:a16="http://schemas.microsoft.com/office/drawing/2014/main" id="{EE74204F-304A-484C-931B-3D190F5E8B8A}"/>
              </a:ext>
            </a:extLst>
          </p:cNvPr>
          <p:cNvSpPr>
            <a:spLocks noChangeArrowheads="1"/>
          </p:cNvSpPr>
          <p:nvPr/>
        </p:nvSpPr>
        <p:spPr bwMode="auto">
          <a:xfrm>
            <a:off x="4397375" y="4372519"/>
            <a:ext cx="5029200"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SzPct val="90000"/>
              <a:buFont typeface="Monotype Sorts" pitchFamily="-84" charset="2"/>
              <a:buNone/>
            </a:pPr>
            <a:r>
              <a:rPr lang="en-US" altLang="en-US" dirty="0"/>
              <a:t>At system startup          running a program</a:t>
            </a:r>
          </a:p>
          <a:p>
            <a:pPr>
              <a:spcBef>
                <a:spcPct val="50000"/>
              </a:spcBef>
              <a:buSzPct val="90000"/>
              <a:buFont typeface="Monotype Sorts" pitchFamily="-84" charset="2"/>
              <a:buNone/>
            </a:pPr>
            <a:endParaRPr lang="en-US" altLang="en-US" dirty="0"/>
          </a:p>
        </p:txBody>
      </p:sp>
      <p:pic>
        <p:nvPicPr>
          <p:cNvPr id="56325" name="Picture 2">
            <a:extLst>
              <a:ext uri="{FF2B5EF4-FFF2-40B4-BE49-F238E27FC236}">
                <a16:creationId xmlns:a16="http://schemas.microsoft.com/office/drawing/2014/main" id="{3D7E9EC8-C0AA-4A87-B993-D1E4AABF4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8953" y="1266090"/>
            <a:ext cx="3931159" cy="308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8C7AD885-D28A-4AE1-BCC0-082E8F9D4ACA}"/>
              </a:ext>
            </a:extLst>
          </p:cNvPr>
          <p:cNvSpPr>
            <a:spLocks noGrp="1" noChangeArrowheads="1"/>
          </p:cNvSpPr>
          <p:nvPr>
            <p:ph type="title"/>
          </p:nvPr>
        </p:nvSpPr>
        <p:spPr>
          <a:xfrm>
            <a:off x="457200" y="215900"/>
            <a:ext cx="8040688" cy="576263"/>
          </a:xfrm>
        </p:spPr>
        <p:txBody>
          <a:bodyPr/>
          <a:lstStyle/>
          <a:p>
            <a:r>
              <a:rPr lang="en-US" altLang="en-US"/>
              <a:t>Example: FreeBSD</a:t>
            </a:r>
          </a:p>
        </p:txBody>
      </p:sp>
      <p:sp>
        <p:nvSpPr>
          <p:cNvPr id="57347" name="Content Placeholder 2">
            <a:extLst>
              <a:ext uri="{FF2B5EF4-FFF2-40B4-BE49-F238E27FC236}">
                <a16:creationId xmlns:a16="http://schemas.microsoft.com/office/drawing/2014/main" id="{3553DF37-09AA-4821-AFCB-D93A473E1923}"/>
              </a:ext>
            </a:extLst>
          </p:cNvPr>
          <p:cNvSpPr>
            <a:spLocks noGrp="1" noChangeArrowheads="1"/>
          </p:cNvSpPr>
          <p:nvPr>
            <p:ph idx="1"/>
          </p:nvPr>
        </p:nvSpPr>
        <p:spPr>
          <a:xfrm>
            <a:off x="869950" y="1118305"/>
            <a:ext cx="4777224" cy="4388196"/>
          </a:xfrm>
        </p:spPr>
        <p:txBody>
          <a:bodyPr/>
          <a:lstStyle/>
          <a:p>
            <a:r>
              <a:rPr lang="en-US" altLang="en-US" dirty="0"/>
              <a:t>Unix variant</a:t>
            </a:r>
          </a:p>
          <a:p>
            <a:r>
              <a:rPr lang="en-US" altLang="en-US" dirty="0"/>
              <a:t>Multitasking</a:t>
            </a:r>
          </a:p>
          <a:p>
            <a:r>
              <a:rPr lang="en-US" altLang="en-US" dirty="0"/>
              <a:t>User login -&gt; invoke user</a:t>
            </a:r>
            <a:r>
              <a:rPr lang="ja-JP" altLang="en-US" dirty="0"/>
              <a:t>’</a:t>
            </a:r>
            <a:r>
              <a:rPr lang="en-US" altLang="ja-JP" dirty="0"/>
              <a:t>s choice of shell</a:t>
            </a:r>
          </a:p>
          <a:p>
            <a:r>
              <a:rPr lang="en-US" altLang="en-US" dirty="0"/>
              <a:t>Shell executes fork() system call to create process</a:t>
            </a:r>
          </a:p>
          <a:p>
            <a:pPr lvl="1"/>
            <a:r>
              <a:rPr lang="en-US" altLang="en-US" dirty="0"/>
              <a:t>Executes exec() to load program into process</a:t>
            </a:r>
          </a:p>
          <a:p>
            <a:pPr lvl="1"/>
            <a:r>
              <a:rPr lang="en-US" altLang="en-US" dirty="0"/>
              <a:t>Shell waits for process to terminate or continues with user commands</a:t>
            </a:r>
          </a:p>
          <a:p>
            <a:r>
              <a:rPr lang="en-US" altLang="en-US" dirty="0"/>
              <a:t>Process exits with:</a:t>
            </a:r>
          </a:p>
          <a:p>
            <a:pPr lvl="1"/>
            <a:r>
              <a:rPr lang="en-US" altLang="en-US" dirty="0"/>
              <a:t> code = 0 – no error </a:t>
            </a:r>
          </a:p>
          <a:p>
            <a:pPr lvl="1"/>
            <a:r>
              <a:rPr lang="en-US" altLang="en-US" dirty="0"/>
              <a:t> code &gt; 0 – error code</a:t>
            </a:r>
          </a:p>
          <a:p>
            <a:endParaRPr lang="en-US" altLang="en-US" dirty="0"/>
          </a:p>
        </p:txBody>
      </p:sp>
      <p:pic>
        <p:nvPicPr>
          <p:cNvPr id="57348" name="Picture 2">
            <a:extLst>
              <a:ext uri="{FF2B5EF4-FFF2-40B4-BE49-F238E27FC236}">
                <a16:creationId xmlns:a16="http://schemas.microsoft.com/office/drawing/2014/main" id="{A51BFFAE-589E-4BC3-AFB7-2D6A9C24A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138" y="1389190"/>
            <a:ext cx="269875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BAB5C763-1598-4AB4-AB9B-F1C1B35DAD8F}"/>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a:t>
            </a:r>
          </a:p>
        </p:txBody>
      </p:sp>
      <p:sp>
        <p:nvSpPr>
          <p:cNvPr id="58371" name="Rectangle 3">
            <a:extLst>
              <a:ext uri="{FF2B5EF4-FFF2-40B4-BE49-F238E27FC236}">
                <a16:creationId xmlns:a16="http://schemas.microsoft.com/office/drawing/2014/main" id="{AA46F960-9F83-4DB3-8C85-8EB4B59F58C6}"/>
              </a:ext>
            </a:extLst>
          </p:cNvPr>
          <p:cNvSpPr>
            <a:spLocks noGrp="1" noChangeArrowheads="1"/>
          </p:cNvSpPr>
          <p:nvPr>
            <p:ph type="body" idx="1"/>
          </p:nvPr>
        </p:nvSpPr>
        <p:spPr>
          <a:xfrm>
            <a:off x="811213" y="1122363"/>
            <a:ext cx="7707312" cy="4683125"/>
          </a:xfrm>
        </p:spPr>
        <p:txBody>
          <a:bodyPr/>
          <a:lstStyle/>
          <a:p>
            <a:r>
              <a:rPr lang="en-US" altLang="en-US"/>
              <a:t>System programs provide a convenient environment for program development and execution.  They can be divided into:</a:t>
            </a:r>
          </a:p>
          <a:p>
            <a:pPr lvl="1"/>
            <a:r>
              <a:rPr lang="en-US" altLang="en-US"/>
              <a:t>File manipulation </a:t>
            </a:r>
          </a:p>
          <a:p>
            <a:pPr lvl="1"/>
            <a:r>
              <a:rPr lang="en-US" altLang="en-US"/>
              <a:t>Status information sometimes stored in a file</a:t>
            </a:r>
          </a:p>
          <a:p>
            <a:pPr lvl="1"/>
            <a:r>
              <a:rPr lang="en-US" altLang="en-US"/>
              <a:t>Programming language support</a:t>
            </a:r>
          </a:p>
          <a:p>
            <a:pPr lvl="1"/>
            <a:r>
              <a:rPr lang="en-US" altLang="en-US"/>
              <a:t>Program loading and execution</a:t>
            </a:r>
          </a:p>
          <a:p>
            <a:pPr lvl="1"/>
            <a:r>
              <a:rPr lang="en-US" altLang="en-US"/>
              <a:t>Communications</a:t>
            </a:r>
          </a:p>
          <a:p>
            <a:pPr lvl="1"/>
            <a:r>
              <a:rPr lang="en-US" altLang="en-US"/>
              <a:t>Background services</a:t>
            </a:r>
          </a:p>
          <a:p>
            <a:pPr lvl="1"/>
            <a:r>
              <a:rPr lang="en-US" altLang="en-US"/>
              <a:t>Application programs</a:t>
            </a:r>
          </a:p>
          <a:p>
            <a:r>
              <a:rPr lang="en-US" altLang="en-US"/>
              <a:t>Most users</a:t>
            </a:r>
            <a:r>
              <a:rPr lang="ja-JP" altLang="en-US"/>
              <a:t>’</a:t>
            </a:r>
            <a:r>
              <a:rPr lang="en-US" altLang="ja-JP"/>
              <a:t> view of the operation system is defined by system programs, not the actual system calls</a:t>
            </a:r>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4EAC52B-9D2D-4A55-866C-947C20391EF1}"/>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 (Cont.)</a:t>
            </a:r>
          </a:p>
        </p:txBody>
      </p:sp>
      <p:sp>
        <p:nvSpPr>
          <p:cNvPr id="60419" name="Rectangle 3">
            <a:extLst>
              <a:ext uri="{FF2B5EF4-FFF2-40B4-BE49-F238E27FC236}">
                <a16:creationId xmlns:a16="http://schemas.microsoft.com/office/drawing/2014/main" id="{49895B5E-8C8B-46CB-ACFE-27F598441471}"/>
              </a:ext>
            </a:extLst>
          </p:cNvPr>
          <p:cNvSpPr>
            <a:spLocks noGrp="1" noChangeArrowheads="1"/>
          </p:cNvSpPr>
          <p:nvPr>
            <p:ph type="body" idx="1"/>
          </p:nvPr>
        </p:nvSpPr>
        <p:spPr>
          <a:xfrm>
            <a:off x="808038" y="1073150"/>
            <a:ext cx="7359650" cy="5027613"/>
          </a:xfrm>
          <a:noFill/>
        </p:spPr>
        <p:txBody>
          <a:bodyPr/>
          <a:lstStyle/>
          <a:p>
            <a:pPr>
              <a:lnSpc>
                <a:spcPct val="90000"/>
              </a:lnSpc>
            </a:pPr>
            <a:r>
              <a:rPr lang="en-US" altLang="en-US" dirty="0"/>
              <a:t>Provide a convenient environment for program development and execution</a:t>
            </a:r>
          </a:p>
          <a:p>
            <a:pPr lvl="1">
              <a:lnSpc>
                <a:spcPct val="90000"/>
              </a:lnSpc>
            </a:pPr>
            <a:r>
              <a:rPr lang="en-US" altLang="en-US" dirty="0"/>
              <a:t>Some of them are simply user interfaces to system calls; others are considerably more complex</a:t>
            </a:r>
          </a:p>
          <a:p>
            <a:pPr lvl="1">
              <a:lnSpc>
                <a:spcPct val="90000"/>
              </a:lnSpc>
            </a:pPr>
            <a:endParaRPr lang="en-US" altLang="en-US" sz="800" dirty="0"/>
          </a:p>
          <a:p>
            <a:pPr>
              <a:lnSpc>
                <a:spcPct val="90000"/>
              </a:lnSpc>
            </a:pPr>
            <a:r>
              <a:rPr lang="en-US" altLang="en-US" b="1" dirty="0"/>
              <a:t>File management </a:t>
            </a:r>
            <a:r>
              <a:rPr lang="en-US" altLang="en-US" dirty="0"/>
              <a:t>- Create, delete, copy, rename, print, dump, list, and generally manipulate files and directories</a:t>
            </a:r>
          </a:p>
          <a:p>
            <a:pPr>
              <a:lnSpc>
                <a:spcPct val="90000"/>
              </a:lnSpc>
            </a:pPr>
            <a:endParaRPr lang="en-US" altLang="en-US" sz="800" dirty="0"/>
          </a:p>
          <a:p>
            <a:pPr>
              <a:lnSpc>
                <a:spcPct val="90000"/>
              </a:lnSpc>
            </a:pPr>
            <a:r>
              <a:rPr lang="en-US" altLang="en-US" b="1" dirty="0"/>
              <a:t>Status information</a:t>
            </a:r>
          </a:p>
          <a:p>
            <a:pPr lvl="1">
              <a:lnSpc>
                <a:spcPct val="90000"/>
              </a:lnSpc>
            </a:pPr>
            <a:r>
              <a:rPr lang="en-US" altLang="en-US" dirty="0"/>
              <a:t>Some ask the system for info - date, time, amount of available memory, disk space, number of users</a:t>
            </a:r>
          </a:p>
          <a:p>
            <a:pPr lvl="1">
              <a:lnSpc>
                <a:spcPct val="90000"/>
              </a:lnSpc>
            </a:pPr>
            <a:r>
              <a:rPr lang="en-US" altLang="en-US" dirty="0"/>
              <a:t>Others provide detailed performance, logging, and debugging information</a:t>
            </a:r>
          </a:p>
          <a:p>
            <a:pPr lvl="1">
              <a:lnSpc>
                <a:spcPct val="90000"/>
              </a:lnSpc>
            </a:pPr>
            <a:r>
              <a:rPr lang="en-US" altLang="en-US" dirty="0"/>
              <a:t>Typically, these programs format and print the output to the terminal or other output devices</a:t>
            </a:r>
          </a:p>
          <a:p>
            <a:pPr lvl="1">
              <a:lnSpc>
                <a:spcPct val="90000"/>
              </a:lnSpc>
            </a:pPr>
            <a:r>
              <a:rPr lang="en-US" altLang="en-US" dirty="0"/>
              <a:t>Some systems implement  a </a:t>
            </a:r>
            <a:r>
              <a:rPr lang="en-US" altLang="en-US" b="1" dirty="0">
                <a:solidFill>
                  <a:srgbClr val="006699"/>
                </a:solidFill>
                <a:latin typeface="+mj-lt"/>
              </a:rPr>
              <a:t>registry</a:t>
            </a:r>
            <a:r>
              <a:rPr lang="en-US" altLang="en-US" dirty="0"/>
              <a:t> - used to store and retrieve configuration information</a:t>
            </a:r>
          </a:p>
          <a:p>
            <a:pPr>
              <a:lnSpc>
                <a:spcPct val="90000"/>
              </a:lnSpc>
              <a:buFont typeface="Monotype Sorts" pitchFamily="-84" charset="2"/>
              <a:buNone/>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233488"/>
            <a:ext cx="6808578" cy="4534265"/>
          </a:xfrm>
        </p:spPr>
        <p:txBody>
          <a:bodyPr/>
          <a:lstStyle/>
          <a:p>
            <a:r>
              <a:rPr lang="en-US" altLang="en-US" dirty="0"/>
              <a:t>Identify services provided by an operating system</a:t>
            </a:r>
          </a:p>
          <a:p>
            <a:r>
              <a:rPr lang="en-US" altLang="en-US" dirty="0"/>
              <a:t>Illustrate how system calls are used to provide operating system services</a:t>
            </a:r>
          </a:p>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a:p>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4F248A6-FEC6-47A1-A99A-98ABBC6C33A4}"/>
              </a:ext>
            </a:extLst>
          </p:cNvPr>
          <p:cNvSpPr>
            <a:spLocks noGrp="1" noChangeArrowheads="1"/>
          </p:cNvSpPr>
          <p:nvPr>
            <p:ph type="title"/>
          </p:nvPr>
        </p:nvSpPr>
        <p:spPr>
          <a:xfrm>
            <a:off x="447675" y="217488"/>
            <a:ext cx="8080375" cy="576262"/>
          </a:xfrm>
        </p:spPr>
        <p:txBody>
          <a:bodyPr/>
          <a:lstStyle/>
          <a:p>
            <a:pPr eaLnBrk="1" hangingPunct="1"/>
            <a:r>
              <a:rPr lang="en-US" altLang="en-US"/>
              <a:t>System Services (Cont.)</a:t>
            </a:r>
          </a:p>
        </p:txBody>
      </p:sp>
      <p:sp>
        <p:nvSpPr>
          <p:cNvPr id="62467" name="Rectangle 3">
            <a:extLst>
              <a:ext uri="{FF2B5EF4-FFF2-40B4-BE49-F238E27FC236}">
                <a16:creationId xmlns:a16="http://schemas.microsoft.com/office/drawing/2014/main" id="{3AC26365-FF38-4159-8CB6-E4B6F33D9597}"/>
              </a:ext>
            </a:extLst>
          </p:cNvPr>
          <p:cNvSpPr>
            <a:spLocks noGrp="1" noChangeArrowheads="1"/>
          </p:cNvSpPr>
          <p:nvPr>
            <p:ph type="body" idx="1"/>
          </p:nvPr>
        </p:nvSpPr>
        <p:spPr>
          <a:xfrm>
            <a:off x="811213" y="1131888"/>
            <a:ext cx="7697787" cy="5187950"/>
          </a:xfrm>
        </p:spPr>
        <p:txBody>
          <a:bodyPr/>
          <a:lstStyle/>
          <a:p>
            <a:pPr>
              <a:lnSpc>
                <a:spcPct val="90000"/>
              </a:lnSpc>
            </a:pPr>
            <a:r>
              <a:rPr lang="en-US" altLang="en-US" b="1"/>
              <a:t>File modification</a:t>
            </a:r>
          </a:p>
          <a:p>
            <a:pPr lvl="1">
              <a:lnSpc>
                <a:spcPct val="90000"/>
              </a:lnSpc>
            </a:pPr>
            <a:r>
              <a:rPr lang="en-US" altLang="en-US"/>
              <a:t>Text editors to create and modify files</a:t>
            </a:r>
          </a:p>
          <a:p>
            <a:pPr lvl="1">
              <a:lnSpc>
                <a:spcPct val="90000"/>
              </a:lnSpc>
            </a:pPr>
            <a:r>
              <a:rPr lang="en-US" altLang="en-US"/>
              <a:t>Special commands to search contents of files or perform transformations of the text</a:t>
            </a:r>
            <a:endParaRPr lang="en-US" altLang="en-US" sz="800"/>
          </a:p>
          <a:p>
            <a:pPr>
              <a:lnSpc>
                <a:spcPct val="90000"/>
              </a:lnSpc>
            </a:pPr>
            <a:r>
              <a:rPr lang="en-US" altLang="en-US" b="1"/>
              <a:t>Programming-language support </a:t>
            </a:r>
            <a:r>
              <a:rPr lang="en-US" altLang="en-US"/>
              <a:t>- Compilers, assemblers, debuggers and interpreters sometimes provided</a:t>
            </a:r>
            <a:endParaRPr lang="en-US" altLang="en-US" sz="800"/>
          </a:p>
          <a:p>
            <a:pPr>
              <a:lnSpc>
                <a:spcPct val="90000"/>
              </a:lnSpc>
            </a:pPr>
            <a:r>
              <a:rPr lang="en-US" altLang="en-US" b="1"/>
              <a:t>Program loading and execution</a:t>
            </a:r>
            <a:r>
              <a:rPr lang="en-US" altLang="en-US"/>
              <a:t>- Absolute loaders, relocatable loaders, linkage editors, and overlay-loaders, debugging systems for higher-level and machine language</a:t>
            </a:r>
            <a:endParaRPr lang="en-US" altLang="en-US" sz="800"/>
          </a:p>
          <a:p>
            <a:pPr>
              <a:lnSpc>
                <a:spcPct val="90000"/>
              </a:lnSpc>
            </a:pPr>
            <a:r>
              <a:rPr lang="en-US" altLang="en-US" b="1"/>
              <a:t>Communications</a:t>
            </a:r>
            <a:r>
              <a:rPr lang="en-US" altLang="en-US"/>
              <a:t> - Provide the mechanism for creating virtual connections among processes, users, and computer systems</a:t>
            </a:r>
          </a:p>
          <a:p>
            <a:pPr lvl="1">
              <a:lnSpc>
                <a:spcPct val="90000"/>
              </a:lnSpc>
            </a:pPr>
            <a:r>
              <a:rPr lang="en-US" altLang="en-US"/>
              <a:t>Allow users to send messages to one another</a:t>
            </a:r>
            <a:r>
              <a:rPr lang="ja-JP" altLang="en-US"/>
              <a:t>’</a:t>
            </a:r>
            <a:r>
              <a:rPr lang="en-US" altLang="ja-JP"/>
              <a:t>s screens, browse web pages, send electronic-mail messages, log in remotely, transfer files from one machine to another</a:t>
            </a:r>
          </a:p>
          <a:p>
            <a:pPr>
              <a:lnSpc>
                <a:spcPct val="90000"/>
              </a:lnSpc>
            </a:pPr>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69B64704-3592-4DF7-85E7-FB2DB85811C1}"/>
              </a:ext>
            </a:extLst>
          </p:cNvPr>
          <p:cNvSpPr>
            <a:spLocks noGrp="1" noChangeArrowheads="1"/>
          </p:cNvSpPr>
          <p:nvPr>
            <p:ph type="title"/>
          </p:nvPr>
        </p:nvSpPr>
        <p:spPr>
          <a:xfrm>
            <a:off x="485775" y="217488"/>
            <a:ext cx="7996238" cy="576262"/>
          </a:xfrm>
        </p:spPr>
        <p:txBody>
          <a:bodyPr/>
          <a:lstStyle/>
          <a:p>
            <a:pPr eaLnBrk="1" hangingPunct="1"/>
            <a:r>
              <a:rPr lang="en-US" altLang="en-US"/>
              <a:t>System Services (Cont.)</a:t>
            </a:r>
          </a:p>
        </p:txBody>
      </p:sp>
      <p:sp>
        <p:nvSpPr>
          <p:cNvPr id="64515" name="Rectangle 3">
            <a:extLst>
              <a:ext uri="{FF2B5EF4-FFF2-40B4-BE49-F238E27FC236}">
                <a16:creationId xmlns:a16="http://schemas.microsoft.com/office/drawing/2014/main" id="{893ED54D-5EE3-433B-820F-AFAE8BC4BDCE}"/>
              </a:ext>
            </a:extLst>
          </p:cNvPr>
          <p:cNvSpPr>
            <a:spLocks noGrp="1" noChangeArrowheads="1"/>
          </p:cNvSpPr>
          <p:nvPr>
            <p:ph type="body" idx="1"/>
          </p:nvPr>
        </p:nvSpPr>
        <p:spPr>
          <a:xfrm>
            <a:off x="806450" y="1108075"/>
            <a:ext cx="7675563" cy="5187950"/>
          </a:xfrm>
        </p:spPr>
        <p:txBody>
          <a:bodyPr/>
          <a:lstStyle/>
          <a:p>
            <a:pPr>
              <a:lnSpc>
                <a:spcPct val="90000"/>
              </a:lnSpc>
            </a:pPr>
            <a:r>
              <a:rPr lang="en-US" altLang="en-US" b="1" dirty="0"/>
              <a:t>Background Services</a:t>
            </a:r>
          </a:p>
          <a:p>
            <a:pPr lvl="1">
              <a:lnSpc>
                <a:spcPct val="90000"/>
              </a:lnSpc>
            </a:pPr>
            <a:r>
              <a:rPr lang="en-US" altLang="en-US" dirty="0"/>
              <a:t>Launch at boot time</a:t>
            </a:r>
          </a:p>
          <a:p>
            <a:pPr lvl="2">
              <a:lnSpc>
                <a:spcPct val="90000"/>
              </a:lnSpc>
            </a:pPr>
            <a:r>
              <a:rPr lang="en-US" altLang="en-US" dirty="0"/>
              <a:t>Some for system startup, then terminate</a:t>
            </a:r>
          </a:p>
          <a:p>
            <a:pPr lvl="2">
              <a:lnSpc>
                <a:spcPct val="90000"/>
              </a:lnSpc>
            </a:pPr>
            <a:r>
              <a:rPr lang="en-US" altLang="en-US" dirty="0"/>
              <a:t>Some from system boot to shutdown</a:t>
            </a:r>
          </a:p>
          <a:p>
            <a:pPr lvl="1">
              <a:lnSpc>
                <a:spcPct val="90000"/>
              </a:lnSpc>
            </a:pPr>
            <a:r>
              <a:rPr lang="en-US" altLang="en-US" dirty="0"/>
              <a:t>Provide facilities like disk checking, process scheduling, error logging, printing</a:t>
            </a:r>
          </a:p>
          <a:p>
            <a:pPr lvl="1">
              <a:lnSpc>
                <a:spcPct val="90000"/>
              </a:lnSpc>
            </a:pPr>
            <a:r>
              <a:rPr lang="en-US" altLang="en-US" dirty="0"/>
              <a:t>Run in user context not kernel context</a:t>
            </a:r>
          </a:p>
          <a:p>
            <a:pPr lvl="1">
              <a:lnSpc>
                <a:spcPct val="90000"/>
              </a:lnSpc>
            </a:pPr>
            <a:r>
              <a:rPr lang="en-US" altLang="en-US" dirty="0"/>
              <a:t>Known as </a:t>
            </a:r>
            <a:r>
              <a:rPr lang="en-US" altLang="en-US" b="1" dirty="0">
                <a:solidFill>
                  <a:srgbClr val="006699"/>
                </a:solidFill>
                <a:latin typeface="+mj-lt"/>
              </a:rPr>
              <a:t>services</a:t>
            </a:r>
            <a:r>
              <a:rPr lang="en-US" altLang="en-US" dirty="0"/>
              <a:t>, </a:t>
            </a:r>
            <a:r>
              <a:rPr lang="en-US" altLang="en-US" b="1" dirty="0">
                <a:solidFill>
                  <a:srgbClr val="006699"/>
                </a:solidFill>
                <a:latin typeface="+mj-lt"/>
              </a:rPr>
              <a:t>subsystems</a:t>
            </a:r>
            <a:r>
              <a:rPr lang="en-US" altLang="en-US" dirty="0"/>
              <a:t>, </a:t>
            </a:r>
            <a:r>
              <a:rPr lang="en-US" altLang="en-US" b="1" dirty="0">
                <a:solidFill>
                  <a:srgbClr val="006699"/>
                </a:solidFill>
                <a:latin typeface="+mj-lt"/>
              </a:rPr>
              <a:t>daemons</a:t>
            </a:r>
            <a:r>
              <a:rPr lang="en-US" altLang="en-US" dirty="0"/>
              <a:t> </a:t>
            </a:r>
            <a:endParaRPr lang="en-US" altLang="en-US" b="1" dirty="0"/>
          </a:p>
          <a:p>
            <a:pPr lvl="1">
              <a:lnSpc>
                <a:spcPct val="90000"/>
              </a:lnSpc>
              <a:buFont typeface="Monotype Sorts" pitchFamily="-84" charset="2"/>
              <a:buNone/>
            </a:pPr>
            <a:endParaRPr lang="en-US" altLang="en-US" sz="800" dirty="0"/>
          </a:p>
          <a:p>
            <a:pPr>
              <a:lnSpc>
                <a:spcPct val="90000"/>
              </a:lnSpc>
            </a:pPr>
            <a:r>
              <a:rPr lang="en-US" altLang="en-US" b="1" dirty="0"/>
              <a:t>Application programs</a:t>
            </a:r>
          </a:p>
          <a:p>
            <a:pPr lvl="1">
              <a:lnSpc>
                <a:spcPct val="90000"/>
              </a:lnSpc>
            </a:pPr>
            <a:r>
              <a:rPr lang="en-US" altLang="en-US" dirty="0"/>
              <a:t>Don’t pertain to system</a:t>
            </a:r>
          </a:p>
          <a:p>
            <a:pPr lvl="1">
              <a:lnSpc>
                <a:spcPct val="90000"/>
              </a:lnSpc>
            </a:pPr>
            <a:r>
              <a:rPr lang="en-US" altLang="en-US" dirty="0"/>
              <a:t>Run by users</a:t>
            </a:r>
          </a:p>
          <a:p>
            <a:pPr lvl="1">
              <a:lnSpc>
                <a:spcPct val="90000"/>
              </a:lnSpc>
            </a:pPr>
            <a:r>
              <a:rPr lang="en-US" altLang="en-US" dirty="0"/>
              <a:t>Not typically considered part of OS</a:t>
            </a:r>
          </a:p>
          <a:p>
            <a:pPr lvl="1">
              <a:lnSpc>
                <a:spcPct val="90000"/>
              </a:lnSpc>
            </a:pPr>
            <a:r>
              <a:rPr lang="en-US" altLang="en-US" dirty="0"/>
              <a:t>Launched by command line, mouse click, finger poke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39628D-AE2A-46FB-AA5B-FECFA241AAEF}"/>
              </a:ext>
            </a:extLst>
          </p:cNvPr>
          <p:cNvSpPr>
            <a:spLocks noGrp="1" noChangeArrowheads="1"/>
          </p:cNvSpPr>
          <p:nvPr>
            <p:ph type="title"/>
          </p:nvPr>
        </p:nvSpPr>
        <p:spPr/>
        <p:txBody>
          <a:bodyPr/>
          <a:lstStyle/>
          <a:p>
            <a:r>
              <a:rPr lang="en-US" altLang="en-US"/>
              <a:t>Linkers and Loaders</a:t>
            </a:r>
          </a:p>
        </p:txBody>
      </p:sp>
      <p:sp>
        <p:nvSpPr>
          <p:cNvPr id="66563" name="Content Placeholder 2">
            <a:extLst>
              <a:ext uri="{FF2B5EF4-FFF2-40B4-BE49-F238E27FC236}">
                <a16:creationId xmlns:a16="http://schemas.microsoft.com/office/drawing/2014/main" id="{F413004A-DAD3-4F03-A509-ECD5943DEFDE}"/>
              </a:ext>
            </a:extLst>
          </p:cNvPr>
          <p:cNvSpPr>
            <a:spLocks noGrp="1" noChangeArrowheads="1"/>
          </p:cNvSpPr>
          <p:nvPr>
            <p:ph idx="1"/>
          </p:nvPr>
        </p:nvSpPr>
        <p:spPr/>
        <p:txBody>
          <a:bodyPr/>
          <a:lstStyle/>
          <a:p>
            <a:r>
              <a:rPr lang="en-US" altLang="en-US" dirty="0"/>
              <a:t>Source code compiled into object files designed to be loaded into any physical memory location – </a:t>
            </a:r>
            <a:r>
              <a:rPr lang="en-US" altLang="en-US" b="1" dirty="0">
                <a:solidFill>
                  <a:srgbClr val="006699"/>
                </a:solidFill>
                <a:latin typeface="+mj-lt"/>
              </a:rPr>
              <a:t>relocatable</a:t>
            </a:r>
            <a:r>
              <a:rPr lang="en-US" altLang="en-US" b="1" dirty="0">
                <a:solidFill>
                  <a:srgbClr val="3366FF"/>
                </a:solidFill>
              </a:rPr>
              <a:t> </a:t>
            </a:r>
            <a:r>
              <a:rPr lang="en-US" altLang="en-US" b="1" dirty="0">
                <a:solidFill>
                  <a:srgbClr val="006699"/>
                </a:solidFill>
                <a:latin typeface="+mj-lt"/>
              </a:rPr>
              <a:t>object</a:t>
            </a:r>
            <a:r>
              <a:rPr lang="en-US" altLang="en-US" b="1" dirty="0">
                <a:solidFill>
                  <a:srgbClr val="3366FF"/>
                </a:solidFill>
              </a:rPr>
              <a:t> </a:t>
            </a:r>
            <a:r>
              <a:rPr lang="en-US" altLang="en-US" b="1" dirty="0">
                <a:solidFill>
                  <a:srgbClr val="006699"/>
                </a:solidFill>
                <a:latin typeface="+mj-lt"/>
              </a:rPr>
              <a:t>file</a:t>
            </a:r>
          </a:p>
          <a:p>
            <a:r>
              <a:rPr lang="en-US" altLang="en-US" b="1" dirty="0">
                <a:solidFill>
                  <a:srgbClr val="006699"/>
                </a:solidFill>
                <a:latin typeface="+mj-lt"/>
              </a:rPr>
              <a:t>Linker</a:t>
            </a:r>
            <a:r>
              <a:rPr lang="en-US" altLang="en-US" b="1" dirty="0">
                <a:solidFill>
                  <a:srgbClr val="3366FF"/>
                </a:solidFill>
              </a:rPr>
              <a:t> </a:t>
            </a:r>
            <a:r>
              <a:rPr lang="en-US" altLang="en-US" dirty="0"/>
              <a:t>combines these into single binary </a:t>
            </a:r>
            <a:r>
              <a:rPr lang="en-US" altLang="en-US" b="1" dirty="0">
                <a:solidFill>
                  <a:srgbClr val="006699"/>
                </a:solidFill>
                <a:latin typeface="+mj-lt"/>
              </a:rPr>
              <a:t>executable</a:t>
            </a:r>
            <a:r>
              <a:rPr lang="en-US" altLang="en-US" dirty="0"/>
              <a:t> file</a:t>
            </a:r>
          </a:p>
          <a:p>
            <a:pPr lvl="1"/>
            <a:r>
              <a:rPr lang="en-US" altLang="en-US" dirty="0"/>
              <a:t>Also brings in libraries</a:t>
            </a:r>
          </a:p>
          <a:p>
            <a:r>
              <a:rPr lang="en-US" altLang="en-US" dirty="0"/>
              <a:t>Program resides on secondary storage as binary executable</a:t>
            </a:r>
          </a:p>
          <a:p>
            <a:r>
              <a:rPr lang="en-US" altLang="en-US" dirty="0"/>
              <a:t>Must be brought into memory by </a:t>
            </a:r>
            <a:r>
              <a:rPr lang="en-US" altLang="en-US" b="1" dirty="0">
                <a:solidFill>
                  <a:srgbClr val="006699"/>
                </a:solidFill>
                <a:latin typeface="+mj-lt"/>
              </a:rPr>
              <a:t>loader</a:t>
            </a:r>
            <a:r>
              <a:rPr lang="en-US" altLang="en-US" dirty="0"/>
              <a:t> to be executed</a:t>
            </a:r>
          </a:p>
          <a:p>
            <a:pPr lvl="1"/>
            <a:r>
              <a:rPr lang="en-US" altLang="en-US" b="1" dirty="0">
                <a:solidFill>
                  <a:srgbClr val="006699"/>
                </a:solidFill>
                <a:latin typeface="+mj-lt"/>
              </a:rPr>
              <a:t>Relocation</a:t>
            </a:r>
            <a:r>
              <a:rPr lang="en-US" altLang="en-US" dirty="0"/>
              <a:t> assigns final addresses to program parts and adjusts code and data in program to match those addresses</a:t>
            </a:r>
          </a:p>
          <a:p>
            <a:r>
              <a:rPr lang="en-US" altLang="en-US" dirty="0"/>
              <a:t>Modern general purpose systems don’t link libraries into executables</a:t>
            </a:r>
          </a:p>
          <a:p>
            <a:pPr lvl="1"/>
            <a:r>
              <a:rPr lang="en-US" altLang="en-US" dirty="0"/>
              <a:t>Rather, </a:t>
            </a:r>
            <a:r>
              <a:rPr lang="en-US" altLang="en-US" b="1" dirty="0">
                <a:solidFill>
                  <a:srgbClr val="006699"/>
                </a:solidFill>
                <a:latin typeface="+mj-lt"/>
              </a:rPr>
              <a:t>dynamically</a:t>
            </a:r>
            <a:r>
              <a:rPr lang="en-US" altLang="en-US" b="1" dirty="0">
                <a:solidFill>
                  <a:srgbClr val="3366FF"/>
                </a:solidFill>
              </a:rPr>
              <a:t> </a:t>
            </a:r>
            <a:r>
              <a:rPr lang="en-US" altLang="en-US" b="1" dirty="0">
                <a:solidFill>
                  <a:srgbClr val="006699"/>
                </a:solidFill>
                <a:latin typeface="+mj-lt"/>
              </a:rPr>
              <a:t>linked</a:t>
            </a:r>
            <a:r>
              <a:rPr lang="en-US" altLang="en-US" b="1" dirty="0">
                <a:solidFill>
                  <a:srgbClr val="3366FF"/>
                </a:solidFill>
              </a:rPr>
              <a:t> </a:t>
            </a:r>
            <a:r>
              <a:rPr lang="en-US" altLang="en-US" b="1" dirty="0">
                <a:solidFill>
                  <a:srgbClr val="006699"/>
                </a:solidFill>
                <a:latin typeface="+mj-lt"/>
              </a:rPr>
              <a:t>libraries</a:t>
            </a:r>
            <a:r>
              <a:rPr lang="en-US" altLang="en-US" b="1" dirty="0">
                <a:solidFill>
                  <a:srgbClr val="3366FF"/>
                </a:solidFill>
              </a:rPr>
              <a:t> </a:t>
            </a:r>
            <a:r>
              <a:rPr lang="en-US" altLang="en-US" dirty="0"/>
              <a:t>(in Windows, </a:t>
            </a:r>
            <a:r>
              <a:rPr lang="en-US" altLang="en-US" b="1" dirty="0">
                <a:solidFill>
                  <a:srgbClr val="006699"/>
                </a:solidFill>
                <a:latin typeface="+mj-lt"/>
              </a:rPr>
              <a:t>DLLs</a:t>
            </a:r>
            <a:r>
              <a:rPr lang="en-US" altLang="en-US" dirty="0"/>
              <a:t>) are loaded as needed, shared by all that use the same version of that same library (loaded once)</a:t>
            </a:r>
          </a:p>
          <a:p>
            <a:r>
              <a:rPr lang="en-US" altLang="en-US" dirty="0"/>
              <a:t>Object, executable files have standard formats, so operating system knows how to load and start them</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C7140E0-64EE-48A3-941C-70C6BCDF8D79}"/>
              </a:ext>
            </a:extLst>
          </p:cNvPr>
          <p:cNvSpPr>
            <a:spLocks noGrp="1" noChangeArrowheads="1"/>
          </p:cNvSpPr>
          <p:nvPr>
            <p:ph type="title"/>
          </p:nvPr>
        </p:nvSpPr>
        <p:spPr>
          <a:xfrm>
            <a:off x="960438" y="225425"/>
            <a:ext cx="7573962" cy="576263"/>
          </a:xfrm>
        </p:spPr>
        <p:txBody>
          <a:bodyPr/>
          <a:lstStyle/>
          <a:p>
            <a:r>
              <a:rPr lang="en-US" altLang="en-US"/>
              <a:t>The Role of the Linker and Loader</a:t>
            </a:r>
          </a:p>
        </p:txBody>
      </p:sp>
      <p:pic>
        <p:nvPicPr>
          <p:cNvPr id="67587" name="Content Placeholder 6">
            <a:extLst>
              <a:ext uri="{FF2B5EF4-FFF2-40B4-BE49-F238E27FC236}">
                <a16:creationId xmlns:a16="http://schemas.microsoft.com/office/drawing/2014/main" id="{CD8E9885-D5F1-451A-B45F-8C24EB28DF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87613" y="1204913"/>
            <a:ext cx="4608512" cy="4859337"/>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9580D1A4-1911-40B7-90C7-4F5EE514923B}"/>
              </a:ext>
            </a:extLst>
          </p:cNvPr>
          <p:cNvSpPr>
            <a:spLocks noGrp="1" noChangeArrowheads="1"/>
          </p:cNvSpPr>
          <p:nvPr>
            <p:ph type="title"/>
          </p:nvPr>
        </p:nvSpPr>
        <p:spPr>
          <a:xfrm>
            <a:off x="1046126" y="154025"/>
            <a:ext cx="7712075" cy="576262"/>
          </a:xfrm>
        </p:spPr>
        <p:txBody>
          <a:bodyPr/>
          <a:lstStyle/>
          <a:p>
            <a:pPr eaLnBrk="1" hangingPunct="1"/>
            <a:r>
              <a:rPr lang="en-US" altLang="en-US" sz="2400" dirty="0"/>
              <a:t>Why Applications are Operating System Specific</a:t>
            </a:r>
          </a:p>
        </p:txBody>
      </p:sp>
      <p:sp>
        <p:nvSpPr>
          <p:cNvPr id="68611" name="Rectangle 1027">
            <a:extLst>
              <a:ext uri="{FF2B5EF4-FFF2-40B4-BE49-F238E27FC236}">
                <a16:creationId xmlns:a16="http://schemas.microsoft.com/office/drawing/2014/main" id="{672EE902-C4A8-4076-BE5F-A5B41CC5B7F0}"/>
              </a:ext>
            </a:extLst>
          </p:cNvPr>
          <p:cNvSpPr>
            <a:spLocks noGrp="1" noChangeArrowheads="1"/>
          </p:cNvSpPr>
          <p:nvPr>
            <p:ph idx="1"/>
          </p:nvPr>
        </p:nvSpPr>
        <p:spPr>
          <a:xfrm>
            <a:off x="838200" y="1014884"/>
            <a:ext cx="7643813" cy="4979516"/>
          </a:xfrm>
        </p:spPr>
        <p:txBody>
          <a:bodyPr/>
          <a:lstStyle/>
          <a:p>
            <a:r>
              <a:rPr lang="en-US" altLang="en-US" dirty="0"/>
              <a:t>Apps compiled on one system usually not executable on other operating systems</a:t>
            </a:r>
          </a:p>
          <a:p>
            <a:r>
              <a:rPr lang="en-US" altLang="en-US" dirty="0"/>
              <a:t>Each operating system provides its own unique system calls</a:t>
            </a:r>
          </a:p>
          <a:p>
            <a:pPr lvl="1"/>
            <a:r>
              <a:rPr lang="en-US" altLang="en-US" dirty="0"/>
              <a:t>Own file formats, etc.</a:t>
            </a:r>
          </a:p>
          <a:p>
            <a:r>
              <a:rPr lang="en-US" altLang="en-US" dirty="0"/>
              <a:t>Apps can be multi-operating system</a:t>
            </a:r>
          </a:p>
          <a:p>
            <a:pPr lvl="1"/>
            <a:r>
              <a:rPr lang="en-US" altLang="en-US" dirty="0"/>
              <a:t>Written in interpreted language like Python, Ruby, and interpreter available on multiple operating systems</a:t>
            </a:r>
          </a:p>
          <a:p>
            <a:pPr lvl="1"/>
            <a:r>
              <a:rPr lang="en-US" altLang="en-US" dirty="0"/>
              <a:t>App written in language that includes a VM containing the running app (like Java)</a:t>
            </a:r>
          </a:p>
          <a:p>
            <a:pPr lvl="1"/>
            <a:r>
              <a:rPr lang="en-US" altLang="en-US" dirty="0"/>
              <a:t>Use standard language (like C), compile separately on each operating system to run on each</a:t>
            </a:r>
          </a:p>
          <a:p>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Binary</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ABI</a:t>
            </a:r>
            <a:r>
              <a:rPr lang="en-US" altLang="en-US" dirty="0"/>
              <a:t>) is architecture equivalent of API, defines how different components of binary code can interface for a given operating system on a given architecture, CPU, etc. </a:t>
            </a:r>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006699"/>
                </a:solidFill>
                <a:latin typeface="+mj-lt"/>
              </a:rPr>
              <a:t>User</a:t>
            </a:r>
            <a:r>
              <a:rPr lang="en-US" altLang="en-US" b="1" dirty="0">
                <a:solidFill>
                  <a:srgbClr val="3366FF"/>
                </a:solidFill>
              </a:rPr>
              <a:t> </a:t>
            </a:r>
            <a:r>
              <a:rPr lang="en-US" altLang="en-US" dirty="0"/>
              <a:t>goals and </a:t>
            </a:r>
            <a:r>
              <a:rPr lang="en-US" altLang="en-US" b="1" dirty="0">
                <a:solidFill>
                  <a:srgbClr val="006699"/>
                </a:solidFill>
                <a:latin typeface="+mj-lt"/>
              </a:rPr>
              <a:t>System</a:t>
            </a:r>
            <a:r>
              <a:rPr lang="en-US" altLang="en-US" b="1" dirty="0">
                <a:solidFill>
                  <a:srgbClr val="3366FF"/>
                </a:solidFill>
              </a:rPr>
              <a:t>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006699"/>
                </a:solidFill>
                <a:latin typeface="+mj-lt"/>
              </a:rPr>
              <a:t>software</a:t>
            </a:r>
            <a:r>
              <a:rPr lang="en-US" altLang="en-US" b="1" dirty="0">
                <a:solidFill>
                  <a:srgbClr val="3366FF"/>
                </a:solidFill>
              </a:rPr>
              <a:t> </a:t>
            </a:r>
            <a:r>
              <a:rPr lang="en-US" altLang="en-US" b="1" dirty="0">
                <a:solidFill>
                  <a:srgbClr val="006699"/>
                </a:solidFill>
                <a:latin typeface="+mj-lt"/>
              </a:rPr>
              <a:t>engineering</a:t>
            </a:r>
          </a:p>
          <a:p>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006699"/>
                </a:solidFill>
                <a:latin typeface="+mj-lt"/>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006699"/>
                </a:solidFill>
                <a:latin typeface="+mj-lt"/>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dirty="0"/>
              <a:t>Much variation</a:t>
            </a:r>
          </a:p>
          <a:p>
            <a:pPr lvl="1"/>
            <a:r>
              <a:rPr lang="en-US" altLang="en-US" dirty="0"/>
              <a:t>Early OSes in assembly language</a:t>
            </a:r>
          </a:p>
          <a:p>
            <a:pPr lvl="1"/>
            <a:r>
              <a:rPr lang="en-US" altLang="en-US" dirty="0"/>
              <a:t>Then system programming languages like Algol, PL/1</a:t>
            </a:r>
          </a:p>
          <a:p>
            <a:pPr lvl="1"/>
            <a:r>
              <a:rPr lang="en-US" altLang="en-US" dirty="0"/>
              <a:t>Now C, C++</a:t>
            </a:r>
          </a:p>
          <a:p>
            <a:r>
              <a:rPr lang="en-US" altLang="en-US" dirty="0"/>
              <a:t>Actually usually a mix of languages</a:t>
            </a:r>
          </a:p>
          <a:p>
            <a:pPr lvl="1"/>
            <a:r>
              <a:rPr lang="en-US" altLang="en-US" dirty="0"/>
              <a:t>Lowest levels in assembly</a:t>
            </a:r>
          </a:p>
          <a:p>
            <a:pPr lvl="1"/>
            <a:r>
              <a:rPr lang="en-US" altLang="en-US" dirty="0"/>
              <a:t>Main body in C</a:t>
            </a:r>
          </a:p>
          <a:p>
            <a:pPr lvl="1"/>
            <a:r>
              <a:rPr lang="en-US" altLang="en-US" dirty="0"/>
              <a:t>Systems programs in C, C++, scripting languages like PERL, Python, shell scripts</a:t>
            </a:r>
          </a:p>
          <a:p>
            <a:r>
              <a:rPr lang="en-US" altLang="en-US" dirty="0"/>
              <a:t>More high-level language easier to</a:t>
            </a:r>
            <a:r>
              <a:rPr lang="en-US" altLang="en-US" b="1" dirty="0">
                <a:solidFill>
                  <a:srgbClr val="3366FF"/>
                </a:solidFill>
              </a:rPr>
              <a:t> </a:t>
            </a:r>
            <a:r>
              <a:rPr lang="en-US" altLang="en-US" b="1" dirty="0">
                <a:solidFill>
                  <a:srgbClr val="006699"/>
                </a:solidFill>
                <a:latin typeface="+mj-lt"/>
              </a:rPr>
              <a:t>port</a:t>
            </a:r>
            <a:r>
              <a:rPr lang="en-US" altLang="en-US" b="1" dirty="0">
                <a:solidFill>
                  <a:srgbClr val="3366FF"/>
                </a:solidFill>
              </a:rPr>
              <a:t> </a:t>
            </a:r>
            <a:r>
              <a:rPr lang="en-US" altLang="en-US" dirty="0"/>
              <a:t>to other hardware</a:t>
            </a:r>
          </a:p>
          <a:p>
            <a:pPr lvl="1"/>
            <a:r>
              <a:rPr lang="en-US" altLang="en-US" dirty="0"/>
              <a:t>But slower</a:t>
            </a:r>
          </a:p>
          <a:p>
            <a:r>
              <a:rPr lang="en-US" altLang="en-US" b="1" dirty="0">
                <a:solidFill>
                  <a:srgbClr val="006699"/>
                </a:solidFill>
                <a:latin typeface="+mj-lt"/>
              </a:rPr>
              <a:t>Emulation</a:t>
            </a:r>
            <a:r>
              <a:rPr lang="en-US" altLang="en-US"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147152"/>
            <a:ext cx="7448550" cy="576262"/>
          </a:xfrm>
        </p:spPr>
        <p:txBody>
          <a:bodyPr/>
          <a:lstStyle/>
          <a:p>
            <a:pPr eaLnBrk="1" hangingPunct="1"/>
            <a:r>
              <a:rPr lang="en-US" altLang="en-US" dirty="0"/>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dirty="0"/>
              <a:t>Operating systems provide an environment for execution of programs and services to programs and users</a:t>
            </a:r>
          </a:p>
          <a:p>
            <a:r>
              <a:rPr lang="en-US" altLang="en-US" dirty="0"/>
              <a:t>One set of operating-system services provides functions that are helpful to the user:</a:t>
            </a:r>
          </a:p>
          <a:p>
            <a:pPr lvl="1"/>
            <a:r>
              <a:rPr lang="en-US" altLang="en-US" b="1" dirty="0"/>
              <a:t>User interface </a:t>
            </a:r>
            <a:r>
              <a:rPr lang="en-US" altLang="en-US" dirty="0"/>
              <a:t>- Almost all operating systems have a user interface (</a:t>
            </a:r>
            <a:r>
              <a:rPr lang="en-US" altLang="en-US" b="1" dirty="0">
                <a:solidFill>
                  <a:srgbClr val="006699"/>
                </a:solidFill>
                <a:latin typeface="+mj-lt"/>
              </a:rPr>
              <a:t>UI</a:t>
            </a:r>
            <a:r>
              <a:rPr lang="en-US" altLang="en-US" dirty="0"/>
              <a:t>).</a:t>
            </a:r>
          </a:p>
          <a:p>
            <a:pPr lvl="2"/>
            <a:r>
              <a:rPr lang="en-US" altLang="en-US" dirty="0"/>
              <a:t>Varies between </a:t>
            </a:r>
            <a:r>
              <a:rPr lang="en-US" altLang="en-US" b="1" dirty="0">
                <a:solidFill>
                  <a:srgbClr val="006699"/>
                </a:solidFill>
                <a:latin typeface="+mj-lt"/>
              </a:rPr>
              <a:t>Command-Line</a:t>
            </a:r>
            <a:r>
              <a:rPr lang="en-US" altLang="en-US" b="1" dirty="0">
                <a:solidFill>
                  <a:srgbClr val="3366FF"/>
                </a:solidFill>
              </a:rPr>
              <a:t> </a:t>
            </a:r>
            <a:r>
              <a:rPr lang="en-US" altLang="en-US" dirty="0"/>
              <a:t>(</a:t>
            </a:r>
            <a:r>
              <a:rPr lang="en-US" altLang="en-US" b="1" dirty="0">
                <a:solidFill>
                  <a:srgbClr val="006699"/>
                </a:solidFill>
                <a:latin typeface="+mj-lt"/>
              </a:rPr>
              <a:t>CLI</a:t>
            </a:r>
            <a:r>
              <a:rPr lang="en-US" altLang="en-US" dirty="0"/>
              <a:t>)</a:t>
            </a:r>
            <a:r>
              <a:rPr lang="en-US" altLang="en-US" dirty="0">
                <a:solidFill>
                  <a:srgbClr val="000000"/>
                </a:solidFill>
              </a:rPr>
              <a:t>, </a:t>
            </a:r>
            <a:r>
              <a:rPr lang="en-US" altLang="en-US" b="1" dirty="0">
                <a:solidFill>
                  <a:srgbClr val="006699"/>
                </a:solidFill>
                <a:latin typeface="+mj-lt"/>
              </a:rPr>
              <a:t>Graphics</a:t>
            </a:r>
            <a:r>
              <a:rPr lang="en-US" altLang="en-US" b="1" dirty="0">
                <a:solidFill>
                  <a:srgbClr val="3366FF"/>
                </a:solidFill>
              </a:rPr>
              <a:t> </a:t>
            </a:r>
            <a:r>
              <a:rPr lang="en-US" altLang="en-US" b="1" dirty="0">
                <a:solidFill>
                  <a:srgbClr val="006699"/>
                </a:solidFill>
                <a:latin typeface="+mj-lt"/>
              </a:rPr>
              <a:t>User</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GUI</a:t>
            </a:r>
            <a:r>
              <a:rPr lang="en-US" altLang="en-US" dirty="0"/>
              <a:t>)</a:t>
            </a:r>
            <a:r>
              <a:rPr lang="en-US" altLang="en-US" dirty="0">
                <a:solidFill>
                  <a:srgbClr val="000000"/>
                </a:solidFill>
              </a:rPr>
              <a:t>,</a:t>
            </a:r>
            <a:r>
              <a:rPr lang="en-US" altLang="en-US" b="1" dirty="0">
                <a:solidFill>
                  <a:srgbClr val="3366FF"/>
                </a:solidFill>
              </a:rPr>
              <a:t>  </a:t>
            </a:r>
            <a:r>
              <a:rPr lang="en-US" altLang="en-US" b="1" dirty="0">
                <a:solidFill>
                  <a:srgbClr val="006699"/>
                </a:solidFill>
                <a:latin typeface="+mj-lt"/>
              </a:rPr>
              <a:t>touch-screen</a:t>
            </a:r>
            <a:r>
              <a:rPr lang="en-US" altLang="en-US" b="1" dirty="0">
                <a:solidFill>
                  <a:srgbClr val="3366FF"/>
                </a:solidFill>
              </a:rPr>
              <a:t>,  </a:t>
            </a:r>
            <a:r>
              <a:rPr lang="en-US" altLang="en-US" b="1" dirty="0">
                <a:solidFill>
                  <a:srgbClr val="006699"/>
                </a:solidFill>
                <a:latin typeface="+mj-lt"/>
              </a:rPr>
              <a:t>Batch</a:t>
            </a:r>
          </a:p>
          <a:p>
            <a:pPr lvl="1"/>
            <a:r>
              <a:rPr lang="en-US" altLang="en-US" b="1" dirty="0"/>
              <a:t>Program execution </a:t>
            </a:r>
            <a:r>
              <a:rPr lang="en-US" altLang="en-US" dirty="0"/>
              <a:t>- The system must be able to load a program into memory and to run that program, end execution, either normally or abnormally (indicating error)</a:t>
            </a:r>
          </a:p>
          <a:p>
            <a:pPr lvl="1"/>
            <a:r>
              <a:rPr lang="en-US" altLang="en-US" b="1" dirty="0"/>
              <a:t>I/O operations </a:t>
            </a:r>
            <a:r>
              <a:rPr lang="en-US" altLang="en-US" dirty="0"/>
              <a:t>-  A running program may require I/O, which may involve a file or an I/O device</a:t>
            </a:r>
          </a:p>
          <a:p>
            <a:pPr lvl="1"/>
            <a:r>
              <a:rPr lang="en-US" altLang="en-US" b="1" dirty="0"/>
              <a:t>File-system manipulation </a:t>
            </a:r>
            <a:r>
              <a:rPr lang="en-US" altLang="en-US" dirty="0"/>
              <a:t>-  The file system is of particular interest. Programs need to read and write files and directories, create and delete them, search them, list file Information, permission management.</a:t>
            </a:r>
            <a:endParaRPr lang="en-US" altLang="en-US" b="1" dirty="0"/>
          </a:p>
          <a:p>
            <a:pPr lvl="1"/>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006699"/>
                </a:solidFill>
                <a:latin typeface="+mj-lt"/>
              </a:rPr>
              <a:t>Mach</a:t>
            </a:r>
            <a:r>
              <a:rPr lang="en-US" altLang="en-US" dirty="0"/>
              <a:t> is an example of </a:t>
            </a:r>
            <a:r>
              <a:rPr lang="en-US" altLang="en-US" b="1" dirty="0">
                <a:solidFill>
                  <a:srgbClr val="006699"/>
                </a:solidFill>
                <a:latin typeface="+mj-lt"/>
              </a:rPr>
              <a:t>microkernel</a:t>
            </a:r>
          </a:p>
          <a:p>
            <a:pPr lvl="1"/>
            <a:r>
              <a:rPr lang="en-US" altLang="en-US" dirty="0"/>
              <a:t>Mac OS X kernel (</a:t>
            </a:r>
            <a:r>
              <a:rPr lang="en-US" altLang="en-US" b="1" dirty="0">
                <a:solidFill>
                  <a:srgbClr val="006699"/>
                </a:solidFill>
                <a:latin typeface="+mj-lt"/>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dirty="0"/>
              <a:t>Many modern operating systems implement </a:t>
            </a:r>
            <a:r>
              <a:rPr lang="en-US" altLang="en-US" b="1" dirty="0">
                <a:solidFill>
                  <a:srgbClr val="006699"/>
                </a:solidFill>
                <a:latin typeface="+mj-lt"/>
              </a:rPr>
              <a:t>loadable</a:t>
            </a:r>
            <a:r>
              <a:rPr lang="en-US" altLang="en-US" dirty="0"/>
              <a:t> </a:t>
            </a:r>
            <a:r>
              <a:rPr lang="en-US" altLang="en-US" b="1" dirty="0">
                <a:solidFill>
                  <a:srgbClr val="006699"/>
                </a:solidFill>
                <a:latin typeface="+mj-lt"/>
              </a:rPr>
              <a:t>kernel</a:t>
            </a:r>
            <a:r>
              <a:rPr lang="en-US" altLang="en-US" b="1" dirty="0">
                <a:solidFill>
                  <a:srgbClr val="3366FF"/>
                </a:solidFill>
              </a:rPr>
              <a:t> </a:t>
            </a:r>
            <a:r>
              <a:rPr lang="en-US" altLang="en-US" dirty="0"/>
              <a:t>mo</a:t>
            </a:r>
            <a:r>
              <a:rPr lang="en-US" altLang="en-US" b="1" dirty="0">
                <a:solidFill>
                  <a:srgbClr val="006699"/>
                </a:solidFill>
                <a:latin typeface="+mj-lt"/>
              </a:rPr>
              <a:t>dules</a:t>
            </a:r>
            <a:r>
              <a:rPr lang="en-US" altLang="en-US" b="1" dirty="0">
                <a:solidFill>
                  <a:srgbClr val="3366FF"/>
                </a:solidFill>
              </a:rPr>
              <a:t> </a:t>
            </a:r>
            <a:r>
              <a:rPr lang="en-US" altLang="en-US" dirty="0"/>
              <a:t>(</a:t>
            </a:r>
            <a:r>
              <a:rPr lang="en-US" altLang="en-US" b="1" dirty="0">
                <a:solidFill>
                  <a:srgbClr val="006699"/>
                </a:solidFill>
                <a:latin typeface="+mj-lt"/>
              </a:rPr>
              <a:t>LKMs</a:t>
            </a:r>
            <a:r>
              <a:rPr lang="en-US" altLang="en-US" dirty="0"/>
              <a:t>)</a:t>
            </a:r>
          </a:p>
          <a:p>
            <a:pPr lvl="1"/>
            <a:r>
              <a:rPr lang="en-US" altLang="en-US" dirty="0"/>
              <a:t>Uses object-oriented approach</a:t>
            </a:r>
          </a:p>
          <a:p>
            <a:pPr lvl="1"/>
            <a:r>
              <a:rPr lang="en-US" altLang="en-US" dirty="0"/>
              <a:t>Each core component is separate</a:t>
            </a:r>
          </a:p>
          <a:p>
            <a:pPr lvl="1"/>
            <a:r>
              <a:rPr lang="en-US" altLang="en-US" dirty="0"/>
              <a:t>Each talks to the others over known interfaces</a:t>
            </a:r>
          </a:p>
          <a:p>
            <a:pPr lvl="1"/>
            <a:r>
              <a:rPr lang="en-US" altLang="en-US" dirty="0"/>
              <a:t>Each is loadable as needed within the kernel</a:t>
            </a:r>
          </a:p>
          <a:p>
            <a:r>
              <a:rPr lang="en-US" altLang="en-US" dirty="0"/>
              <a:t>Overall, similar to layers but with more flexible</a:t>
            </a:r>
          </a:p>
          <a:p>
            <a:pPr lvl="1"/>
            <a:r>
              <a:rPr lang="en-US" altLang="en-US" dirty="0"/>
              <a:t>Linux, Solaris, etc.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006699"/>
                </a:solidFill>
                <a:latin typeface="+mj-lt"/>
              </a:rPr>
              <a:t>Aqua</a:t>
            </a:r>
            <a:r>
              <a:rPr lang="en-US" altLang="en-US" dirty="0"/>
              <a:t> UI plus </a:t>
            </a:r>
            <a:r>
              <a:rPr lang="en-US" altLang="en-US" b="1" dirty="0">
                <a:solidFill>
                  <a:srgbClr val="006699"/>
                </a:solidFill>
                <a:latin typeface="+mj-lt"/>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extensions</a:t>
            </a:r>
            <a:r>
              <a:rPr lang="en-US" altLang="en-US" dirty="0"/>
              <a: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cstate="hqprint">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dirty="0"/>
              <a:t>Apple mobile OS for </a:t>
            </a:r>
            <a:r>
              <a:rPr lang="en-US" altLang="en-US" b="1" i="1" dirty="0"/>
              <a:t>iPhone</a:t>
            </a:r>
            <a:r>
              <a:rPr lang="en-US" altLang="en-US" dirty="0"/>
              <a:t>, </a:t>
            </a:r>
            <a:r>
              <a:rPr lang="en-US" altLang="en-US" b="1" i="1" dirty="0"/>
              <a:t>iPad</a:t>
            </a:r>
            <a:endParaRPr lang="en-US" altLang="en-US" dirty="0"/>
          </a:p>
          <a:p>
            <a:pPr lvl="1"/>
            <a:r>
              <a:rPr lang="en-US" altLang="en-US" dirty="0"/>
              <a:t>Structured on Mac OS X, added functionality</a:t>
            </a:r>
          </a:p>
          <a:p>
            <a:pPr lvl="1"/>
            <a:r>
              <a:rPr lang="en-US" altLang="en-US" dirty="0"/>
              <a:t>Does not run OS X applications natively</a:t>
            </a:r>
          </a:p>
          <a:p>
            <a:pPr lvl="2"/>
            <a:r>
              <a:rPr lang="en-US" altLang="en-US" dirty="0"/>
              <a:t>Also runs on different CPU architecture (ARM vs. Intel)</a:t>
            </a:r>
          </a:p>
          <a:p>
            <a:pPr lvl="1"/>
            <a:r>
              <a:rPr lang="en-US" altLang="en-US" b="1" dirty="0">
                <a:solidFill>
                  <a:srgbClr val="006699"/>
                </a:solidFill>
                <a:latin typeface="+mj-lt"/>
              </a:rPr>
              <a:t>Cocoa</a:t>
            </a:r>
            <a:r>
              <a:rPr lang="en-US" altLang="en-US" b="1" dirty="0">
                <a:solidFill>
                  <a:srgbClr val="3366FF"/>
                </a:solidFill>
              </a:rPr>
              <a:t> </a:t>
            </a:r>
            <a:r>
              <a:rPr lang="en-US" altLang="en-US" b="1" dirty="0">
                <a:solidFill>
                  <a:srgbClr val="006699"/>
                </a:solidFill>
                <a:latin typeface="+mj-lt"/>
              </a:rPr>
              <a:t>Touch</a:t>
            </a:r>
            <a:r>
              <a:rPr lang="en-US" altLang="en-US" b="1" dirty="0">
                <a:solidFill>
                  <a:srgbClr val="3366FF"/>
                </a:solidFill>
              </a:rPr>
              <a:t> </a:t>
            </a:r>
            <a:r>
              <a:rPr lang="en-US" altLang="en-US" dirty="0"/>
              <a:t>Objective-C API for developing apps</a:t>
            </a:r>
          </a:p>
          <a:p>
            <a:pPr lvl="1"/>
            <a:r>
              <a:rPr lang="en-US" altLang="en-US" b="1" dirty="0">
                <a:solidFill>
                  <a:srgbClr val="006699"/>
                </a:solidFill>
                <a:latin typeface="+mj-lt"/>
              </a:rPr>
              <a:t>Media</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layer for graphics, audio, video</a:t>
            </a:r>
          </a:p>
          <a:p>
            <a:pPr lvl="1"/>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provides cloud computing, databases</a:t>
            </a:r>
          </a:p>
          <a:p>
            <a:pPr lvl="1"/>
            <a:r>
              <a:rPr lang="en-US" altLang="en-US" dirty="0"/>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53D310B-2F05-42DF-BD11-7984E309A7AB}"/>
              </a:ext>
            </a:extLst>
          </p:cNvPr>
          <p:cNvSpPr>
            <a:spLocks noGrp="1" noChangeArrowheads="1"/>
          </p:cNvSpPr>
          <p:nvPr>
            <p:ph type="title"/>
          </p:nvPr>
        </p:nvSpPr>
        <p:spPr>
          <a:xfrm>
            <a:off x="946150" y="220663"/>
            <a:ext cx="7869238" cy="576262"/>
          </a:xfrm>
        </p:spPr>
        <p:txBody>
          <a:bodyPr/>
          <a:lstStyle/>
          <a:p>
            <a:pPr eaLnBrk="1" hangingPunct="1"/>
            <a:r>
              <a:rPr lang="en-US" altLang="en-US"/>
              <a:t>Operating System Services (Cont.)</a:t>
            </a:r>
          </a:p>
        </p:txBody>
      </p:sp>
      <p:sp>
        <p:nvSpPr>
          <p:cNvPr id="13315" name="Rectangle 3">
            <a:extLst>
              <a:ext uri="{FF2B5EF4-FFF2-40B4-BE49-F238E27FC236}">
                <a16:creationId xmlns:a16="http://schemas.microsoft.com/office/drawing/2014/main" id="{E7DE154C-EBA1-44B0-9AA5-AD6DB9C31D20}"/>
              </a:ext>
            </a:extLst>
          </p:cNvPr>
          <p:cNvSpPr>
            <a:spLocks noGrp="1" noChangeArrowheads="1"/>
          </p:cNvSpPr>
          <p:nvPr>
            <p:ph type="body" idx="1"/>
          </p:nvPr>
        </p:nvSpPr>
        <p:spPr>
          <a:xfrm>
            <a:off x="849313" y="1138238"/>
            <a:ext cx="7678737" cy="5418137"/>
          </a:xfrm>
          <a:noFill/>
        </p:spPr>
        <p:txBody>
          <a:bodyPr/>
          <a:lstStyle/>
          <a:p>
            <a:r>
              <a:rPr lang="en-US" altLang="en-US"/>
              <a:t>One set of operating-system services provides functions that are helpful to the user (Cont.):</a:t>
            </a:r>
            <a:endParaRPr lang="en-US" altLang="en-US" b="1"/>
          </a:p>
          <a:p>
            <a:pPr lvl="1"/>
            <a:r>
              <a:rPr lang="en-US" altLang="en-US" b="1"/>
              <a:t>Communications</a:t>
            </a:r>
            <a:r>
              <a:rPr lang="en-US" altLang="en-US"/>
              <a:t> – Processes may exchange information, on the same computer or between computers over a network</a:t>
            </a:r>
          </a:p>
          <a:p>
            <a:pPr lvl="2"/>
            <a:r>
              <a:rPr lang="en-US" altLang="en-US"/>
              <a:t>Communications may be via shared memory or through message passing (packets moved by the OS)</a:t>
            </a:r>
          </a:p>
          <a:p>
            <a:pPr lvl="1"/>
            <a:r>
              <a:rPr lang="en-US" altLang="en-US" b="1"/>
              <a:t>Error detection </a:t>
            </a:r>
            <a:r>
              <a:rPr lang="en-US" altLang="en-US"/>
              <a:t>– OS needs to be constantly aware of possible errors</a:t>
            </a:r>
          </a:p>
          <a:p>
            <a:pPr lvl="2"/>
            <a:r>
              <a:rPr lang="en-US" altLang="en-US"/>
              <a:t>May occur in the CPU and memory hardware, in I/O devices, in user program</a:t>
            </a:r>
          </a:p>
          <a:p>
            <a:pPr lvl="2"/>
            <a:r>
              <a:rPr lang="en-US" altLang="en-US"/>
              <a:t>For each type of error, OS should take the appropriate action to ensure correct and consistent computing</a:t>
            </a:r>
          </a:p>
          <a:p>
            <a:pPr lvl="2"/>
            <a:r>
              <a:rPr lang="en-US" altLang="en-US"/>
              <a:t>Debugging facilities can greatly enhance the user</a:t>
            </a:r>
            <a:r>
              <a:rPr lang="ja-JP" altLang="en-US"/>
              <a:t>’</a:t>
            </a:r>
            <a:r>
              <a:rPr lang="en-US" altLang="ja-JP"/>
              <a:t>s and programmer</a:t>
            </a:r>
            <a:r>
              <a:rPr lang="ja-JP" altLang="en-US"/>
              <a:t>’</a:t>
            </a:r>
            <a:r>
              <a:rPr lang="en-US" altLang="ja-JP"/>
              <a:t>s abilities to efficiently use the system</a:t>
            </a: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stack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a:t>Operating systems generally designed to run on a class of systems with variety of perpherals</a:t>
            </a:r>
          </a:p>
          <a:p>
            <a:r>
              <a:rPr lang="en-US" altLang="en-US"/>
              <a:t>Commonly, operating system already installed on purchased computer</a:t>
            </a:r>
          </a:p>
          <a:p>
            <a:pPr lvl="1"/>
            <a:r>
              <a:rPr lang="en-US" altLang="en-US"/>
              <a:t>But can build and install some other operating systems</a:t>
            </a:r>
          </a:p>
          <a:p>
            <a:pPr lvl="1"/>
            <a:r>
              <a:rPr lang="en-US" altLang="en-US"/>
              <a:t>If generating an operating system from scratch</a:t>
            </a:r>
          </a:p>
          <a:p>
            <a:pPr lvl="2"/>
            <a:r>
              <a:rPr lang="en-US" altLang="en-US"/>
              <a:t>Write the operating system source code</a:t>
            </a:r>
          </a:p>
          <a:p>
            <a:pPr lvl="2"/>
            <a:r>
              <a:rPr lang="en-US" altLang="en-US"/>
              <a:t>Configure the operating system for the system on which it will run</a:t>
            </a:r>
          </a:p>
          <a:p>
            <a:pPr lvl="2"/>
            <a:r>
              <a:rPr lang="en-US" altLang="en-US"/>
              <a:t>Compile the operating system</a:t>
            </a:r>
          </a:p>
          <a:p>
            <a:pPr lvl="2"/>
            <a:r>
              <a:rPr lang="en-US" altLang="en-US"/>
              <a:t>Install the operating system</a:t>
            </a:r>
          </a:p>
          <a:p>
            <a:pPr lvl="2"/>
            <a:r>
              <a:rPr lang="en-US" altLang="en-US"/>
              <a:t>Boot the computer and its new operating system</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Also</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r>
              <a:rPr lang="en-US" altLang="en-US" b="1" dirty="0">
                <a:solidFill>
                  <a:srgbClr val="006699"/>
                </a:solidFill>
                <a:latin typeface="+mj-lt"/>
              </a:rPr>
              <a:t>tuning</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6A9EE909-C5A2-41F1-A857-667DFBB541BB}"/>
              </a:ext>
            </a:extLst>
          </p:cNvPr>
          <p:cNvSpPr>
            <a:spLocks noGrp="1" noChangeArrowheads="1"/>
          </p:cNvSpPr>
          <p:nvPr>
            <p:ph type="title"/>
          </p:nvPr>
        </p:nvSpPr>
        <p:spPr>
          <a:xfrm>
            <a:off x="1003300" y="220663"/>
            <a:ext cx="7739063" cy="576262"/>
          </a:xfrm>
        </p:spPr>
        <p:txBody>
          <a:bodyPr/>
          <a:lstStyle/>
          <a:p>
            <a:pPr eaLnBrk="1" hangingPunct="1"/>
            <a:r>
              <a:rPr lang="en-US" altLang="en-US"/>
              <a:t>Operating System Services (Cont.)</a:t>
            </a:r>
          </a:p>
        </p:txBody>
      </p:sp>
      <p:sp>
        <p:nvSpPr>
          <p:cNvPr id="15363" name="Rectangle 3">
            <a:extLst>
              <a:ext uri="{FF2B5EF4-FFF2-40B4-BE49-F238E27FC236}">
                <a16:creationId xmlns:a16="http://schemas.microsoft.com/office/drawing/2014/main" id="{13A7443B-7ADA-4411-B376-7A65FA9BD8C7}"/>
              </a:ext>
            </a:extLst>
          </p:cNvPr>
          <p:cNvSpPr>
            <a:spLocks noGrp="1" noChangeArrowheads="1"/>
          </p:cNvSpPr>
          <p:nvPr>
            <p:ph type="body" idx="1"/>
          </p:nvPr>
        </p:nvSpPr>
        <p:spPr>
          <a:xfrm>
            <a:off x="844550" y="1158875"/>
            <a:ext cx="7739063" cy="4905375"/>
          </a:xfrm>
        </p:spPr>
        <p:txBody>
          <a:bodyPr/>
          <a:lstStyle/>
          <a:p>
            <a:pPr>
              <a:lnSpc>
                <a:spcPct val="90000"/>
              </a:lnSpc>
            </a:pPr>
            <a:r>
              <a:rPr lang="en-US" altLang="en-US"/>
              <a:t>Another set of OS functions exists for ensuring the efficient operation of the system itself via resource sharing</a:t>
            </a:r>
          </a:p>
          <a:p>
            <a:pPr lvl="1">
              <a:lnSpc>
                <a:spcPct val="90000"/>
              </a:lnSpc>
            </a:pPr>
            <a:r>
              <a:rPr lang="en-US" altLang="en-US" b="1"/>
              <a:t>Resource allocation - </a:t>
            </a:r>
            <a:r>
              <a:rPr lang="en-US" altLang="en-US"/>
              <a:t>When  multiple users or multiple jobs running concurrently, resources must be allocated to each of them</a:t>
            </a:r>
          </a:p>
          <a:p>
            <a:pPr lvl="2">
              <a:lnSpc>
                <a:spcPct val="90000"/>
              </a:lnSpc>
            </a:pPr>
            <a:r>
              <a:rPr lang="en-US" altLang="en-US"/>
              <a:t>Many types of resources -   CPU cycles, main memory, file storage, I/O devices.</a:t>
            </a:r>
          </a:p>
          <a:p>
            <a:pPr lvl="1">
              <a:lnSpc>
                <a:spcPct val="90000"/>
              </a:lnSpc>
            </a:pPr>
            <a:r>
              <a:rPr lang="en-US" altLang="en-US" b="1"/>
              <a:t>Logging -</a:t>
            </a:r>
            <a:r>
              <a:rPr lang="en-US" altLang="en-US"/>
              <a:t> To keep track of which users use how much and what kinds of computer resources</a:t>
            </a:r>
          </a:p>
          <a:p>
            <a:pPr lvl="1">
              <a:lnSpc>
                <a:spcPct val="90000"/>
              </a:lnSpc>
            </a:pPr>
            <a:r>
              <a:rPr lang="en-US" altLang="en-US" b="1"/>
              <a:t>Protection and security - </a:t>
            </a:r>
            <a:r>
              <a:rPr lang="en-US" altLang="en-US"/>
              <a:t>The owners of information stored in a multiuser or networked computer system may want to control use of that information, concurrent processes should not interfere with each other</a:t>
            </a:r>
          </a:p>
          <a:p>
            <a:pPr lvl="2">
              <a:lnSpc>
                <a:spcPct val="90000"/>
              </a:lnSpc>
            </a:pPr>
            <a:r>
              <a:rPr lang="en-US" altLang="en-US" b="1"/>
              <a:t>Protection</a:t>
            </a:r>
            <a:r>
              <a:rPr lang="en-US" altLang="en-US"/>
              <a:t> involves ensuring that all access to system resources is controlled</a:t>
            </a:r>
          </a:p>
          <a:p>
            <a:pPr lvl="2">
              <a:lnSpc>
                <a:spcPct val="90000"/>
              </a:lnSpc>
            </a:pPr>
            <a:r>
              <a:rPr lang="en-US" altLang="en-US" b="1"/>
              <a:t>Security</a:t>
            </a:r>
            <a:r>
              <a:rPr lang="en-US" altLang="en-US"/>
              <a:t> of the system from outsiders requires user authentication, extends to defending external I/O devices from invalid access attempts</a:t>
            </a:r>
          </a:p>
          <a:p>
            <a:pPr>
              <a:lnSpc>
                <a:spcPct val="90000"/>
              </a:lnSpc>
              <a:buFont typeface="Monotype Sorts" pitchFamily="-84" charset="2"/>
              <a:buNone/>
            </a:pPr>
            <a:endParaRPr lang="en-US"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84A6F67-063F-4959-9060-0C6E5AFA8749}"/>
              </a:ext>
            </a:extLst>
          </p:cNvPr>
          <p:cNvSpPr>
            <a:spLocks noGrp="1" noChangeArrowheads="1"/>
          </p:cNvSpPr>
          <p:nvPr>
            <p:ph type="title"/>
          </p:nvPr>
        </p:nvSpPr>
        <p:spPr>
          <a:xfrm>
            <a:off x="992188" y="206375"/>
            <a:ext cx="7918450" cy="576263"/>
          </a:xfrm>
        </p:spPr>
        <p:txBody>
          <a:bodyPr/>
          <a:lstStyle/>
          <a:p>
            <a:pPr eaLnBrk="1" hangingPunct="1"/>
            <a:r>
              <a:rPr lang="en-US" altLang="en-US"/>
              <a:t>A View of Operating System Services</a:t>
            </a:r>
          </a:p>
        </p:txBody>
      </p:sp>
      <p:pic>
        <p:nvPicPr>
          <p:cNvPr id="17411" name="Picture 2">
            <a:extLst>
              <a:ext uri="{FF2B5EF4-FFF2-40B4-BE49-F238E27FC236}">
                <a16:creationId xmlns:a16="http://schemas.microsoft.com/office/drawing/2014/main" id="{881CA9B9-B059-4545-AFC1-C78134667845}"/>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193800" y="1836738"/>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dirty="0"/>
              <a:t>Command Line interpreter </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9" y="1223963"/>
            <a:ext cx="6155958" cy="4131808"/>
          </a:xfrm>
        </p:spPr>
        <p:txBody>
          <a:bodyPr/>
          <a:lstStyle/>
          <a:p>
            <a:r>
              <a:rPr lang="en-US" altLang="en-US" dirty="0"/>
              <a:t>CLI allows direct command entry</a:t>
            </a:r>
          </a:p>
          <a:p>
            <a:r>
              <a:rPr lang="en-US" altLang="en-US" dirty="0"/>
              <a:t>Sometimes implemented in kernel, sometimes by systems program</a:t>
            </a:r>
          </a:p>
          <a:p>
            <a:r>
              <a:rPr lang="en-US" altLang="en-US" dirty="0"/>
              <a:t>Sometimes multiple flavors implemented – </a:t>
            </a:r>
            <a:r>
              <a:rPr lang="en-US" altLang="en-US" b="1" dirty="0">
                <a:solidFill>
                  <a:srgbClr val="006699"/>
                </a:solidFill>
                <a:latin typeface="+mj-lt"/>
              </a:rPr>
              <a:t>shells</a:t>
            </a:r>
          </a:p>
          <a:p>
            <a:r>
              <a:rPr lang="en-US" altLang="en-US" dirty="0"/>
              <a:t>Primarily fetches a command from user and executes it</a:t>
            </a:r>
          </a:p>
          <a:p>
            <a:r>
              <a:rPr lang="en-US" altLang="en-US" dirty="0"/>
              <a:t>Sometimes commands built-in, sometimes just names of programs</a:t>
            </a:r>
          </a:p>
          <a:p>
            <a:pPr lvl="1"/>
            <a:r>
              <a:rPr lang="en-US" altLang="en-US" dirty="0"/>
              <a:t>If the latter, adding new features doesn’</a:t>
            </a:r>
            <a:r>
              <a:rPr lang="en-US" altLang="ja-JP" dirty="0"/>
              <a:t>t require shell modification</a:t>
            </a:r>
            <a:endParaRPr lang="en-US"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a:t>Bourne Shell Command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9250</TotalTime>
  <Words>3419</Words>
  <Application>Microsoft Office PowerPoint</Application>
  <PresentationFormat>On-screen Show (4:3)</PresentationFormat>
  <Paragraphs>430</Paragraphs>
  <Slides>60</Slides>
  <Notes>52</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vt:lpstr>
      <vt:lpstr>Courier New</vt:lpstr>
      <vt:lpstr>Helvetica</vt:lpstr>
      <vt:lpstr>Monotype Sorts</vt:lpstr>
      <vt:lpstr>Times New Roman</vt:lpstr>
      <vt:lpstr>Verdana</vt:lpstr>
      <vt:lpstr>Webdings</vt:lpstr>
      <vt:lpstr>Wingdings</vt:lpstr>
      <vt:lpstr>os-8</vt:lpstr>
      <vt:lpstr>Chapter 2:  Operating-System Services</vt:lpstr>
      <vt:lpstr>Outline</vt:lpstr>
      <vt:lpstr>Objectives</vt:lpstr>
      <vt:lpstr>Operating System Services</vt:lpstr>
      <vt:lpstr>Operating System Services (Cont.)</vt:lpstr>
      <vt:lpstr>Operating System Services (Cont.)</vt:lpstr>
      <vt:lpstr>A View of Operating System Services</vt:lpstr>
      <vt:lpstr>Command Line interpreter </vt:lpstr>
      <vt:lpstr>Bourne Shell Command Interpreter</vt:lpstr>
      <vt:lpstr>User Operating System Interface - GUI</vt:lpstr>
      <vt:lpstr>Touchscreen Interfaces</vt:lpstr>
      <vt:lpstr>The Mac OS X GUI</vt:lpstr>
      <vt:lpstr>System Calls</vt:lpstr>
      <vt:lpstr>Example of System Calls</vt:lpstr>
      <vt:lpstr>Example of Standard API</vt:lpstr>
      <vt:lpstr>System Call Implementation</vt:lpstr>
      <vt:lpstr>API – System Call – OS Relationship</vt:lpstr>
      <vt:lpstr>System Call Parameter Passing</vt:lpstr>
      <vt:lpstr>Parameter Passing via Table</vt:lpstr>
      <vt:lpstr>Types of System Calls</vt:lpstr>
      <vt:lpstr>Types of System Calls (Cont.)</vt:lpstr>
      <vt:lpstr>Types of System Calls (Cont.)</vt:lpstr>
      <vt:lpstr>Types of System Calls (Cont.)</vt:lpstr>
      <vt:lpstr>Examples of Windows and Unix System Calls</vt:lpstr>
      <vt:lpstr>Standard C Library Example</vt:lpstr>
      <vt:lpstr>Example: Arduino</vt:lpstr>
      <vt:lpstr>Example: FreeBSD</vt:lpstr>
      <vt:lpstr>System Services</vt:lpstr>
      <vt:lpstr>System Services (Cont.)</vt:lpstr>
      <vt:lpstr>System Services (Cont.)</vt:lpstr>
      <vt:lpstr>System Services (Cont.)</vt:lpstr>
      <vt:lpstr>Linkers and Loaders</vt:lpstr>
      <vt:lpstr>The Role of the Linker and Loader</vt:lpstr>
      <vt:lpstr>Why Applications are Operating System Specific</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Ari Zaravelis</cp:lastModifiedBy>
  <cp:revision>199</cp:revision>
  <cp:lastPrinted>2001-06-14T13:58:17Z</cp:lastPrinted>
  <dcterms:created xsi:type="dcterms:W3CDTF">2011-01-13T23:43:38Z</dcterms:created>
  <dcterms:modified xsi:type="dcterms:W3CDTF">2023-03-07T19:37:02Z</dcterms:modified>
</cp:coreProperties>
</file>

<file path=docProps/thumbnail.jpeg>
</file>